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306" r:id="rId3"/>
    <p:sldId id="328" r:id="rId4"/>
    <p:sldId id="323" r:id="rId5"/>
    <p:sldId id="262" r:id="rId6"/>
    <p:sldId id="309" r:id="rId7"/>
    <p:sldId id="313" r:id="rId8"/>
    <p:sldId id="312" r:id="rId9"/>
    <p:sldId id="324" r:id="rId10"/>
    <p:sldId id="263" r:id="rId11"/>
    <p:sldId id="266" r:id="rId12"/>
    <p:sldId id="316" r:id="rId13"/>
    <p:sldId id="307" r:id="rId14"/>
    <p:sldId id="261" r:id="rId15"/>
    <p:sldId id="325" r:id="rId16"/>
    <p:sldId id="311" r:id="rId17"/>
    <p:sldId id="310" r:id="rId18"/>
    <p:sldId id="308" r:id="rId19"/>
    <p:sldId id="326" r:id="rId20"/>
    <p:sldId id="314" r:id="rId21"/>
    <p:sldId id="327" r:id="rId22"/>
    <p:sldId id="318" r:id="rId23"/>
    <p:sldId id="321" r:id="rId24"/>
    <p:sldId id="319" r:id="rId25"/>
    <p:sldId id="32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ircuitboard" panose="02000500000000000000" pitchFamily="2" charset="0"/>
      <p:regular r:id="rId32"/>
    </p:embeddedFont>
    <p:embeddedFont>
      <p:font typeface="Fenwick Outline" panose="02000503030000020003" pitchFamily="50" charset="0"/>
      <p:regular r:id="rId33"/>
    </p:embeddedFont>
    <p:embeddedFont>
      <p:font typeface="Game Of Squids" panose="00000400000000000000" pitchFamily="2" charset="0"/>
      <p:regular r:id="rId34"/>
    </p:embeddedFont>
    <p:embeddedFont>
      <p:font typeface="Inertia" pitchFamily="50" charset="0"/>
      <p:regular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ExtraBold" panose="00000900000000000000" pitchFamily="2" charset="0"/>
      <p:bold r:id="rId40"/>
      <p:boldItalic r:id="rId41"/>
    </p:embeddedFont>
    <p:embeddedFont>
      <p:font typeface="Montserrat ExtraLight" panose="00000300000000000000" pitchFamily="2" charset="0"/>
      <p:regular r:id="rId42"/>
      <p:bold r:id="rId43"/>
      <p:italic r:id="rId44"/>
      <p:boldItalic r:id="rId45"/>
    </p:embeddedFont>
    <p:embeddedFont>
      <p:font typeface="Montserrat Medium" panose="00000600000000000000" pitchFamily="2" charset="0"/>
      <p:regular r:id="rId46"/>
      <p:bold r:id="rId47"/>
      <p:italic r:id="rId48"/>
      <p:boldItalic r:id="rId49"/>
    </p:embeddedFont>
    <p:embeddedFont>
      <p:font typeface="OmegaCentauri" panose="02000603000000000000" pitchFamily="2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47A2D02-4744-447A-B790-CC2CF9759686}">
          <p14:sldIdLst>
            <p14:sldId id="256"/>
            <p14:sldId id="306"/>
          </p14:sldIdLst>
        </p14:section>
        <p14:section name="Summary Section" id="{987BE353-416D-40A4-AE2A-59252FE7927C}">
          <p14:sldIdLst>
            <p14:sldId id="328"/>
          </p14:sldIdLst>
        </p14:section>
        <p14:section name="Introduction &amp; Insights" id="{0044648F-711D-4E33-B3D0-7D067B3345DD}">
          <p14:sldIdLst>
            <p14:sldId id="323"/>
            <p14:sldId id="262"/>
            <p14:sldId id="309"/>
            <p14:sldId id="313"/>
            <p14:sldId id="312"/>
          </p14:sldIdLst>
        </p14:section>
        <p14:section name="Circuit Designs and Implementation" id="{0CAD859C-36C7-42D0-AA12-5DEA15EA26BB}">
          <p14:sldIdLst>
            <p14:sldId id="324"/>
            <p14:sldId id="263"/>
            <p14:sldId id="266"/>
            <p14:sldId id="316"/>
            <p14:sldId id="307"/>
            <p14:sldId id="261"/>
          </p14:sldIdLst>
        </p14:section>
        <p14:section name="Advantages of Components and Circuit" id="{828D0F48-7280-43C6-B178-1C71D680FCAB}">
          <p14:sldIdLst>
            <p14:sldId id="325"/>
            <p14:sldId id="311"/>
            <p14:sldId id="310"/>
            <p14:sldId id="308"/>
          </p14:sldIdLst>
        </p14:section>
        <p14:section name="LIMITATIONS OF COMPONENTS AND CIRCUIT" id="{BBD05E45-2994-4EF4-A70F-15B4DF32BBB5}">
          <p14:sldIdLst>
            <p14:sldId id="326"/>
            <p14:sldId id="314"/>
          </p14:sldIdLst>
        </p14:section>
        <p14:section name="Alternative Solutions to Our Problem" id="{03B0C92D-39B4-4BA0-990C-1A07CA6E79D3}">
          <p14:sldIdLst>
            <p14:sldId id="327"/>
            <p14:sldId id="318"/>
            <p14:sldId id="321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F8BB45-B306-49FA-924D-CF5BA49A76BC}">
  <a:tblStyle styleId="{47F8BB45-B306-49FA-924D-CF5BA49A76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735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07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81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772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170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21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372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122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10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44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05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0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63" r:id="rId6"/>
    <p:sldLayoutId id="214748367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microsoft.com/office/2007/relationships/hdphoto" Target="../media/hdphoto9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microsoft.com/office/2007/relationships/hdphoto" Target="../media/hdphoto10.wdp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aenotes.com/electronics/digital-electronics/flip-flops-types-applications-woking" TargetMode="External"/><Relationship Id="rId5" Type="http://schemas.openxmlformats.org/officeDocument/2006/relationships/hyperlink" Target="https://www.tutorialspoint.com/digital_circuits/digital_circuits_counters.htm#:~:text=Synchronous%20counters-,Asynchronous%20Counters,its%20previous%20stage%20flip%2Dflop" TargetMode="External"/><Relationship Id="rId4" Type="http://schemas.openxmlformats.org/officeDocument/2006/relationships/hyperlink" Target="https://www.electronicshub.org/asynchronous-counter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slide" Target="slide21.xml"/><Relationship Id="rId5" Type="http://schemas.openxmlformats.org/officeDocument/2006/relationships/image" Target="../media/image12.png"/><Relationship Id="rId10" Type="http://schemas.openxmlformats.org/officeDocument/2006/relationships/slide" Target="slide19.xml"/><Relationship Id="rId4" Type="http://schemas.openxmlformats.org/officeDocument/2006/relationships/image" Target="../media/image11.png"/><Relationship Id="rId9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09869" y="553227"/>
            <a:ext cx="8924260" cy="1771245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>
                <a:latin typeface="Inertia" pitchFamily="50" charset="0"/>
              </a:rPr>
              <a:t>Asynchronous Mod </a:t>
            </a:r>
            <a:r>
              <a:rPr lang="en-US" sz="3200" b="1" dirty="0">
                <a:latin typeface="Circuitboard" panose="02000500000000000000" pitchFamily="2" charset="0"/>
              </a:rPr>
              <a:t>5</a:t>
            </a:r>
            <a:br>
              <a:rPr lang="en-US" sz="2800" b="1" dirty="0">
                <a:latin typeface="Inertia" pitchFamily="50" charset="0"/>
              </a:rPr>
            </a:br>
            <a:r>
              <a:rPr lang="en-US" sz="2800" b="1" dirty="0">
                <a:latin typeface="Inertia" pitchFamily="50" charset="0"/>
              </a:rPr>
              <a:t>Counter</a:t>
            </a:r>
            <a:br>
              <a:rPr lang="en-US" sz="2800" dirty="0"/>
            </a:br>
            <a:endParaRPr sz="28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49"/>
            <a:ext cx="5055600" cy="773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latin typeface="Inertia" pitchFamily="50" charset="0"/>
              </a:rPr>
              <a:t>DECA </a:t>
            </a:r>
            <a:r>
              <a:rPr lang="en-US" sz="1800" dirty="0">
                <a:solidFill>
                  <a:schemeClr val="bg1"/>
                </a:solidFill>
                <a:latin typeface="Inertia" pitchFamily="50" charset="0"/>
              </a:rPr>
              <a:t>CCA Component II</a:t>
            </a:r>
          </a:p>
          <a:p>
            <a:r>
              <a:rPr lang="en-US" sz="1800" dirty="0">
                <a:latin typeface="Inertia" pitchFamily="50" charset="0"/>
              </a:rPr>
              <a:t>Group Presentation on Design 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48" y="2080475"/>
            <a:ext cx="3260700" cy="404342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Game Of Squids" panose="00000400000000000000" pitchFamily="2" charset="0"/>
              </a:rPr>
              <a:t>CET1044B</a:t>
            </a:r>
            <a:endParaRPr lang="pt-BR" sz="2000" b="0" dirty="0">
              <a:latin typeface="Game Of Squids" panose="00000400000000000000" pitchFamily="2" charset="0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2302834" y="1920130"/>
            <a:ext cx="453833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CA6EA6-412A-D06E-9017-D63A25AF991F}"/>
              </a:ext>
            </a:extLst>
          </p:cNvPr>
          <p:cNvSpPr txBox="1"/>
          <p:nvPr/>
        </p:nvSpPr>
        <p:spPr>
          <a:xfrm>
            <a:off x="2259418" y="2788835"/>
            <a:ext cx="4603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S.Y.B.Tech 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359A76-6F56-3D54-3E0A-B46EE9BF9AFC}"/>
              </a:ext>
            </a:extLst>
          </p:cNvPr>
          <p:cNvSpPr txBox="1"/>
          <p:nvPr/>
        </p:nvSpPr>
        <p:spPr>
          <a:xfrm>
            <a:off x="3894173" y="3096612"/>
            <a:ext cx="1355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A.Y.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: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2022_23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Semester : III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299244" y="373474"/>
            <a:ext cx="4615656" cy="924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dirty="0">
                <a:latin typeface="Astrobia" panose="02000503080000020004" pitchFamily="50" charset="0"/>
              </a:rPr>
              <a:t>Design Brief</a:t>
            </a:r>
            <a:endParaRPr sz="5400" dirty="0">
              <a:latin typeface="Astrobia" panose="02000503080000020004" pitchFamily="50" charset="0"/>
            </a:endParaRPr>
          </a:p>
        </p:txBody>
      </p:sp>
      <p:cxnSp>
        <p:nvCxnSpPr>
          <p:cNvPr id="222" name="Google Shape;222;p45"/>
          <p:cNvCxnSpPr/>
          <p:nvPr/>
        </p:nvCxnSpPr>
        <p:spPr>
          <a:xfrm>
            <a:off x="239390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239390" y="1459006"/>
            <a:ext cx="5757373" cy="3684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2000" dirty="0"/>
              <a:t>We have implemented a design which includes </a:t>
            </a:r>
            <a:r>
              <a:rPr lang="en-US" sz="2000" b="1" dirty="0"/>
              <a:t>Asynchronous Mod 5 Up Counter </a:t>
            </a:r>
            <a:r>
              <a:rPr lang="en-US" sz="2000" dirty="0"/>
              <a:t>using </a:t>
            </a:r>
            <a:r>
              <a:rPr lang="en-US" sz="2000" b="1" dirty="0">
                <a:latin typeface="Montserrat" panose="00000500000000000000" pitchFamily="2" charset="0"/>
              </a:rPr>
              <a:t>IC7473</a:t>
            </a:r>
            <a:r>
              <a:rPr lang="en-US" sz="2000" dirty="0"/>
              <a:t> and a </a:t>
            </a:r>
            <a:r>
              <a:rPr lang="en-US" sz="2000" b="1" dirty="0"/>
              <a:t>BCD to 7 segment decoder </a:t>
            </a:r>
            <a:r>
              <a:rPr lang="en-US" sz="2000" dirty="0"/>
              <a:t>and </a:t>
            </a:r>
            <a:r>
              <a:rPr lang="en-US" sz="2000" b="1" dirty="0"/>
              <a:t>display,</a:t>
            </a:r>
            <a:br>
              <a:rPr lang="en-US" sz="2000" b="1" dirty="0"/>
            </a:br>
            <a:r>
              <a:rPr lang="en-US" sz="2000" dirty="0"/>
              <a:t>to provide a solution to the given problem statement of </a:t>
            </a:r>
            <a:r>
              <a:rPr lang="en-US" sz="2000" b="1" dirty="0"/>
              <a:t>keeping count of the entrants </a:t>
            </a:r>
            <a:r>
              <a:rPr lang="en-US" sz="2000" dirty="0"/>
              <a:t>entering the 4D theatre.</a:t>
            </a:r>
          </a:p>
        </p:txBody>
      </p:sp>
      <p:pic>
        <p:nvPicPr>
          <p:cNvPr id="8" name="Picture 8" descr="7473 JK Flip Flop - Tech Bazar || টেক বাজার">
            <a:extLst>
              <a:ext uri="{FF2B5EF4-FFF2-40B4-BE49-F238E27FC236}">
                <a16:creationId xmlns:a16="http://schemas.microsoft.com/office/drawing/2014/main" id="{94C98274-7E09-90EE-50A8-DE8F1AA7D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46" y="1748456"/>
            <a:ext cx="2445488" cy="22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C5908A-FE47-9158-D699-47306DFE5664}"/>
              </a:ext>
            </a:extLst>
          </p:cNvPr>
          <p:cNvSpPr txBox="1"/>
          <p:nvPr/>
        </p:nvSpPr>
        <p:spPr>
          <a:xfrm>
            <a:off x="7307451" y="3690303"/>
            <a:ext cx="93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IC 7473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30B8B-9B68-8D13-37A0-995EE6D60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582" y="4015342"/>
            <a:ext cx="1175229" cy="825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2ADC94-2ABE-6C4D-3A2B-208D4B36A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811" y="4015341"/>
            <a:ext cx="1175229" cy="825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5D977-84A2-A612-1102-29B5DFEE53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07" b="97529" l="45306" r="97551">
                        <a14:foregroundMark x1="68163" y1="18459" x2="72347" y2="56250"/>
                        <a14:foregroundMark x1="71122" y1="39971" x2="63878" y2="25436"/>
                        <a14:foregroundMark x1="76020" y1="39971" x2="59082" y2="45930"/>
                        <a14:foregroundMark x1="63878" y1="17587" x2="62143" y2="68314"/>
                        <a14:foregroundMark x1="80816" y1="14244" x2="80816" y2="14244"/>
                        <a14:foregroundMark x1="63878" y1="9884" x2="63878" y2="9884"/>
                        <a14:foregroundMark x1="72959" y1="10756" x2="72959" y2="10756"/>
                        <a14:foregroundMark x1="88061" y1="58866" x2="88061" y2="58866"/>
                        <a14:foregroundMark x1="78980" y1="62355" x2="77143" y2="17587"/>
                        <a14:foregroundMark x1="80204" y1="28779" x2="70510" y2="3052"/>
                        <a14:foregroundMark x1="82653" y1="18459" x2="58469" y2="5669"/>
                        <a14:foregroundMark x1="90408" y1="89826" x2="59082" y2="73547"/>
                        <a14:foregroundMark x1="88673" y1="57994" x2="92245" y2="45203"/>
                        <a14:foregroundMark x1="93469" y1="81250" x2="92857" y2="37355"/>
                        <a14:foregroundMark x1="94694" y1="61483" x2="95306" y2="39971"/>
                        <a14:foregroundMark x1="97041" y1="75145" x2="93469" y2="35610"/>
                        <a14:foregroundMark x1="95918" y1="63227" x2="97653" y2="39971"/>
                        <a14:foregroundMark x1="74184" y1="71802" x2="59694" y2="51163"/>
                        <a14:foregroundMark x1="60306" y1="76890" x2="92857" y2="68314"/>
                        <a14:foregroundMark x1="87449" y1="63227" x2="75408" y2="56250"/>
                        <a14:foregroundMark x1="92857" y1="92442" x2="77143" y2="97529"/>
                        <a14:foregroundMark x1="51837" y1="39099" x2="48878" y2="44331"/>
                        <a14:foregroundMark x1="48163" y1="69186" x2="46939" y2="65698"/>
                      </a14:backgroundRemoval>
                    </a14:imgEffect>
                  </a14:imgLayer>
                </a14:imgProps>
              </a:ext>
            </a:extLst>
          </a:blip>
          <a:srcRect l="39788" r="-7944"/>
          <a:stretch/>
        </p:blipFill>
        <p:spPr>
          <a:xfrm>
            <a:off x="3495231" y="4015341"/>
            <a:ext cx="800986" cy="8250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016F9-C61F-EB42-8628-E536CD3C1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49" r="97082">
                        <a14:foregroundMark x1="5836" y1="15648" x2="5836" y2="15648"/>
                        <a14:foregroundMark x1="57634" y1="17315" x2="57634" y2="17315"/>
                        <a14:foregroundMark x1="28973" y1="20000" x2="28973" y2="20000"/>
                        <a14:foregroundMark x1="41167" y1="20648" x2="48932" y2="23981"/>
                        <a14:foregroundMark x1="27462" y1="20000" x2="42574" y2="25185"/>
                        <a14:foregroundMark x1="93747" y1="61574" x2="15112" y2="64444"/>
                        <a14:foregroundMark x1="38353" y1="65926" x2="46066" y2="65370"/>
                        <a14:foregroundMark x1="46066" y1="65370" x2="86243" y2="65926"/>
                        <a14:foregroundMark x1="86243" y1="65926" x2="93226" y2="65833"/>
                        <a14:foregroundMark x1="93226" y1="65833" x2="95518" y2="50185"/>
                        <a14:foregroundMark x1="95518" y1="50185" x2="94737" y2="22593"/>
                        <a14:foregroundMark x1="94737" y1="22593" x2="88640" y2="17778"/>
                        <a14:foregroundMark x1="88640" y1="17778" x2="5836" y2="16667"/>
                        <a14:foregroundMark x1="95102" y1="64444" x2="96352" y2="66296"/>
                        <a14:foregroundMark x1="94112" y1="21481" x2="96144" y2="18333"/>
                        <a14:foregroundMark x1="95883" y1="17778" x2="96925" y2="16481"/>
                        <a14:foregroundMark x1="96456" y1="66574" x2="97082" y2="66944"/>
                        <a14:foregroundMark x1="7504" y1="19167" x2="3648" y2="18796"/>
                        <a14:foregroundMark x1="3022" y1="27685" x2="3022" y2="27685"/>
                        <a14:foregroundMark x1="3179" y1="21481" x2="3387" y2="42778"/>
                        <a14:foregroundMark x1="11152" y1="67963" x2="5888" y2="66759"/>
                        <a14:foregroundMark x1="5993" y1="65648" x2="5836" y2="64907"/>
                        <a14:foregroundMark x1="4586" y1="79722" x2="2189" y2="63333"/>
                        <a14:foregroundMark x1="2189" y1="63333" x2="3960" y2="37037"/>
                        <a14:foregroundMark x1="3960" y1="37037" x2="2606" y2="20278"/>
                        <a14:foregroundMark x1="2814" y1="28333" x2="2449" y2="33611"/>
                        <a14:foregroundMark x1="3075" y1="69630" x2="2918" y2="75741"/>
                        <a14:foregroundMark x1="3179" y1="84074" x2="3179" y2="84074"/>
                        <a14:backgroundMark x1="98697" y1="14815" x2="98593" y2="68056"/>
                        <a14:backgroundMark x1="98593" y1="68056" x2="98489" y2="68426"/>
                        <a14:backgroundMark x1="34601" y1="69815" x2="34184" y2="69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76" y="371362"/>
            <a:ext cx="8479381" cy="4772138"/>
          </a:xfrm>
          <a:prstGeom prst="rect">
            <a:avLst/>
          </a:prstGeom>
        </p:spPr>
      </p:pic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D7E2723E-6ED2-A4DF-2F3B-0ACA004C6A12}"/>
              </a:ext>
            </a:extLst>
          </p:cNvPr>
          <p:cNvCxnSpPr>
            <a:cxnSpLocks/>
          </p:cNvCxnSpPr>
          <p:nvPr/>
        </p:nvCxnSpPr>
        <p:spPr>
          <a:xfrm>
            <a:off x="239390" y="279344"/>
            <a:ext cx="38100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A9A5D1-E3B9-4D20-84EB-80CE7EB6193B}"/>
              </a:ext>
            </a:extLst>
          </p:cNvPr>
          <p:cNvSpPr txBox="1"/>
          <p:nvPr/>
        </p:nvSpPr>
        <p:spPr>
          <a:xfrm>
            <a:off x="188259" y="323800"/>
            <a:ext cx="8263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ts val="2400"/>
            </a:pPr>
            <a:r>
              <a:rPr lang="en" sz="2800" dirty="0">
                <a:solidFill>
                  <a:schemeClr val="accent1"/>
                </a:solidFill>
                <a:latin typeface="Circuitboard" panose="02000500000000000000" pitchFamily="2" charset="0"/>
                <a:sym typeface="Montserrat ExtraBold"/>
              </a:rPr>
              <a:t>Circuit</a:t>
            </a:r>
            <a:r>
              <a:rPr lang="en" sz="2800" dirty="0">
                <a:solidFill>
                  <a:schemeClr val="accent1"/>
                </a:solidFill>
                <a:latin typeface="Inertia" pitchFamily="50" charset="0"/>
                <a:sym typeface="Montserrat ExtraBold"/>
              </a:rPr>
              <a:t> Implementation  on Tinkercad</a:t>
            </a:r>
            <a:endParaRPr lang="en-IN" sz="2800" dirty="0">
              <a:solidFill>
                <a:schemeClr val="accent1"/>
              </a:solidFill>
              <a:latin typeface="Inertia" pitchFamily="50" charset="0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200969" y="47658"/>
            <a:ext cx="7697034" cy="8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Inertia" pitchFamily="50" charset="0"/>
              </a:rPr>
              <a:t>Component List of Circuit</a:t>
            </a:r>
            <a:endParaRPr sz="2800" dirty="0">
              <a:latin typeface="Inertia" pitchFamily="50" charset="0"/>
            </a:endParaRPr>
          </a:p>
        </p:txBody>
      </p:sp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D7E2723E-6ED2-A4DF-2F3B-0ACA004C6A12}"/>
              </a:ext>
            </a:extLst>
          </p:cNvPr>
          <p:cNvCxnSpPr>
            <a:cxnSpLocks/>
          </p:cNvCxnSpPr>
          <p:nvPr/>
        </p:nvCxnSpPr>
        <p:spPr>
          <a:xfrm>
            <a:off x="239390" y="279344"/>
            <a:ext cx="38100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52ABA80-AAF7-8315-301F-44C42550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501867"/>
              </p:ext>
            </p:extLst>
          </p:nvPr>
        </p:nvGraphicFramePr>
        <p:xfrm>
          <a:off x="239390" y="1125444"/>
          <a:ext cx="6418674" cy="3852908"/>
        </p:xfrm>
        <a:graphic>
          <a:graphicData uri="http://schemas.openxmlformats.org/drawingml/2006/table">
            <a:tbl>
              <a:tblPr firstRow="1" bandRow="1">
                <a:tableStyleId>{47F8BB45-B306-49FA-924D-CF5BA49A76BC}</a:tableStyleId>
              </a:tblPr>
              <a:tblGrid>
                <a:gridCol w="2139558">
                  <a:extLst>
                    <a:ext uri="{9D8B030D-6E8A-4147-A177-3AD203B41FA5}">
                      <a16:colId xmlns:a16="http://schemas.microsoft.com/office/drawing/2014/main" val="1392733056"/>
                    </a:ext>
                  </a:extLst>
                </a:gridCol>
                <a:gridCol w="2139558">
                  <a:extLst>
                    <a:ext uri="{9D8B030D-6E8A-4147-A177-3AD203B41FA5}">
                      <a16:colId xmlns:a16="http://schemas.microsoft.com/office/drawing/2014/main" val="821815522"/>
                    </a:ext>
                  </a:extLst>
                </a:gridCol>
                <a:gridCol w="2139558">
                  <a:extLst>
                    <a:ext uri="{9D8B030D-6E8A-4147-A177-3AD203B41FA5}">
                      <a16:colId xmlns:a16="http://schemas.microsoft.com/office/drawing/2014/main" val="1135401750"/>
                    </a:ext>
                  </a:extLst>
                </a:gridCol>
              </a:tblGrid>
              <a:tr h="406388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tx2"/>
                          </a:solidFill>
                          <a:latin typeface="Montserrat" panose="00000500000000000000" pitchFamily="2" charset="0"/>
                        </a:rPr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tx2"/>
                          </a:solidFill>
                          <a:latin typeface="Montserrat" panose="00000500000000000000" pitchFamily="2" charset="0"/>
                        </a:rPr>
                        <a:t>Quantity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tx2"/>
                          </a:solidFill>
                          <a:latin typeface="Montserrat" panose="00000500000000000000" pitchFamily="2" charset="0"/>
                        </a:rPr>
                        <a:t>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128930"/>
                  </a:ext>
                </a:extLst>
              </a:tr>
              <a:tr h="4063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BAT 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 9V Battery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0943193"/>
                  </a:ext>
                </a:extLst>
              </a:tr>
              <a:tr h="4860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Digit 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Cathode 7 Segment Display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040679"/>
                  </a:ext>
                </a:extLst>
              </a:tr>
              <a:tr h="46562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U1, U2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 Dual J-K Flip-Flop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0575364"/>
                  </a:ext>
                </a:extLst>
              </a:tr>
              <a:tr h="453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U3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 Quad NAND gate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0192958"/>
                  </a:ext>
                </a:extLst>
              </a:tr>
              <a:tr h="4063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U4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 7-Segment Decoder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0073039"/>
                  </a:ext>
                </a:extLst>
              </a:tr>
              <a:tr h="4063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S1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 Pushbutton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0804969"/>
                  </a:ext>
                </a:extLst>
              </a:tr>
              <a:tr h="4063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R1, R2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1 k</a:t>
                      </a:r>
                      <a:r>
                        <a:rPr lang="el-G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Ω </a:t>
                      </a:r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Resistor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68314762"/>
                  </a:ext>
                </a:extLst>
              </a:tr>
              <a:tr h="4063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R3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250</a:t>
                      </a:r>
                      <a:r>
                        <a:rPr lang="el-G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Ω </a:t>
                      </a:r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 ExtraLight" panose="00000300000000000000" pitchFamily="2" charset="0"/>
                        </a:rPr>
                        <a:t>Resistor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1460396"/>
                  </a:ext>
                </a:extLst>
              </a:tr>
            </a:tbl>
          </a:graphicData>
        </a:graphic>
      </p:graphicFrame>
      <p:grpSp>
        <p:nvGrpSpPr>
          <p:cNvPr id="9" name="Google Shape;13826;p85">
            <a:extLst>
              <a:ext uri="{FF2B5EF4-FFF2-40B4-BE49-F238E27FC236}">
                <a16:creationId xmlns:a16="http://schemas.microsoft.com/office/drawing/2014/main" id="{2DF658B4-339A-9554-5899-EE1B57326927}"/>
              </a:ext>
            </a:extLst>
          </p:cNvPr>
          <p:cNvGrpSpPr/>
          <p:nvPr/>
        </p:nvGrpSpPr>
        <p:grpSpPr>
          <a:xfrm>
            <a:off x="8512431" y="4404191"/>
            <a:ext cx="450616" cy="497839"/>
            <a:chOff x="3214972" y="3359188"/>
            <a:chExt cx="346406" cy="347552"/>
          </a:xfrm>
        </p:grpSpPr>
        <p:sp>
          <p:nvSpPr>
            <p:cNvPr id="10" name="Google Shape;13827;p85">
              <a:extLst>
                <a:ext uri="{FF2B5EF4-FFF2-40B4-BE49-F238E27FC236}">
                  <a16:creationId xmlns:a16="http://schemas.microsoft.com/office/drawing/2014/main" id="{CEB57FF5-91F0-BCB1-F5DA-95BDABCAB18F}"/>
                </a:ext>
              </a:extLst>
            </p:cNvPr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28;p85">
              <a:extLst>
                <a:ext uri="{FF2B5EF4-FFF2-40B4-BE49-F238E27FC236}">
                  <a16:creationId xmlns:a16="http://schemas.microsoft.com/office/drawing/2014/main" id="{0BDCFE4C-E10E-EAB1-C80F-C7E3189D70BD}"/>
                </a:ext>
              </a:extLst>
            </p:cNvPr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29;p85">
              <a:extLst>
                <a:ext uri="{FF2B5EF4-FFF2-40B4-BE49-F238E27FC236}">
                  <a16:creationId xmlns:a16="http://schemas.microsoft.com/office/drawing/2014/main" id="{A5F459A5-2F9B-2C17-3D62-C9E7AA0CCA0F}"/>
                </a:ext>
              </a:extLst>
            </p:cNvPr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30;p85">
              <a:extLst>
                <a:ext uri="{FF2B5EF4-FFF2-40B4-BE49-F238E27FC236}">
                  <a16:creationId xmlns:a16="http://schemas.microsoft.com/office/drawing/2014/main" id="{E9AE76D6-B5B9-1C32-F2CF-2C74C2D04124}"/>
                </a:ext>
              </a:extLst>
            </p:cNvPr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831;p85">
              <a:extLst>
                <a:ext uri="{FF2B5EF4-FFF2-40B4-BE49-F238E27FC236}">
                  <a16:creationId xmlns:a16="http://schemas.microsoft.com/office/drawing/2014/main" id="{6A5EC1CA-C81F-04F9-DCC6-8403512DA9AE}"/>
                </a:ext>
              </a:extLst>
            </p:cNvPr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832;p85">
              <a:extLst>
                <a:ext uri="{FF2B5EF4-FFF2-40B4-BE49-F238E27FC236}">
                  <a16:creationId xmlns:a16="http://schemas.microsoft.com/office/drawing/2014/main" id="{887F69A1-13E6-09B3-F2D5-74043E129CA3}"/>
                </a:ext>
              </a:extLst>
            </p:cNvPr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33;p85">
              <a:extLst>
                <a:ext uri="{FF2B5EF4-FFF2-40B4-BE49-F238E27FC236}">
                  <a16:creationId xmlns:a16="http://schemas.microsoft.com/office/drawing/2014/main" id="{DD865D71-E5B8-D74E-6505-3B2733B22181}"/>
                </a:ext>
              </a:extLst>
            </p:cNvPr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34;p85">
              <a:extLst>
                <a:ext uri="{FF2B5EF4-FFF2-40B4-BE49-F238E27FC236}">
                  <a16:creationId xmlns:a16="http://schemas.microsoft.com/office/drawing/2014/main" id="{29887F5B-21C8-876F-4BEC-AD80F201C986}"/>
                </a:ext>
              </a:extLst>
            </p:cNvPr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35;p85">
              <a:extLst>
                <a:ext uri="{FF2B5EF4-FFF2-40B4-BE49-F238E27FC236}">
                  <a16:creationId xmlns:a16="http://schemas.microsoft.com/office/drawing/2014/main" id="{640CBF07-9102-1BAC-278F-A526B413515D}"/>
                </a:ext>
              </a:extLst>
            </p:cNvPr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36;p85">
              <a:extLst>
                <a:ext uri="{FF2B5EF4-FFF2-40B4-BE49-F238E27FC236}">
                  <a16:creationId xmlns:a16="http://schemas.microsoft.com/office/drawing/2014/main" id="{83FBDAEA-B117-F2B6-AE07-93D531E69316}"/>
                </a:ext>
              </a:extLst>
            </p:cNvPr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37;p85">
              <a:extLst>
                <a:ext uri="{FF2B5EF4-FFF2-40B4-BE49-F238E27FC236}">
                  <a16:creationId xmlns:a16="http://schemas.microsoft.com/office/drawing/2014/main" id="{043902E9-CAE0-ECBB-5D22-4B3DAB7D0D83}"/>
                </a:ext>
              </a:extLst>
            </p:cNvPr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838;p85">
              <a:extLst>
                <a:ext uri="{FF2B5EF4-FFF2-40B4-BE49-F238E27FC236}">
                  <a16:creationId xmlns:a16="http://schemas.microsoft.com/office/drawing/2014/main" id="{1D967168-396D-9153-21D1-42FD7B5DFB97}"/>
                </a:ext>
              </a:extLst>
            </p:cNvPr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839;p85">
              <a:extLst>
                <a:ext uri="{FF2B5EF4-FFF2-40B4-BE49-F238E27FC236}">
                  <a16:creationId xmlns:a16="http://schemas.microsoft.com/office/drawing/2014/main" id="{507572D7-ADE5-A17A-1462-C2FE3777F22C}"/>
                </a:ext>
              </a:extLst>
            </p:cNvPr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40;p85">
              <a:extLst>
                <a:ext uri="{FF2B5EF4-FFF2-40B4-BE49-F238E27FC236}">
                  <a16:creationId xmlns:a16="http://schemas.microsoft.com/office/drawing/2014/main" id="{BCC27F02-1551-18A7-E44F-07D6DC8E3619}"/>
                </a:ext>
              </a:extLst>
            </p:cNvPr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3852;p85">
            <a:extLst>
              <a:ext uri="{FF2B5EF4-FFF2-40B4-BE49-F238E27FC236}">
                <a16:creationId xmlns:a16="http://schemas.microsoft.com/office/drawing/2014/main" id="{A58C9507-3499-67AB-BF23-965101C4DB00}"/>
              </a:ext>
            </a:extLst>
          </p:cNvPr>
          <p:cNvGrpSpPr/>
          <p:nvPr/>
        </p:nvGrpSpPr>
        <p:grpSpPr>
          <a:xfrm>
            <a:off x="8478234" y="2573029"/>
            <a:ext cx="431250" cy="484075"/>
            <a:chOff x="4193490" y="3350084"/>
            <a:chExt cx="289939" cy="334661"/>
          </a:xfrm>
        </p:grpSpPr>
        <p:sp>
          <p:nvSpPr>
            <p:cNvPr id="25" name="Google Shape;13853;p85">
              <a:extLst>
                <a:ext uri="{FF2B5EF4-FFF2-40B4-BE49-F238E27FC236}">
                  <a16:creationId xmlns:a16="http://schemas.microsoft.com/office/drawing/2014/main" id="{46C7A7E5-4617-F4CA-FDE5-243DA2E3CA7D}"/>
                </a:ext>
              </a:extLst>
            </p:cNvPr>
            <p:cNvSpPr/>
            <p:nvPr/>
          </p:nvSpPr>
          <p:spPr>
            <a:xfrm>
              <a:off x="4193490" y="3350084"/>
              <a:ext cx="246364" cy="150110"/>
            </a:xfrm>
            <a:custGeom>
              <a:avLst/>
              <a:gdLst/>
              <a:ahLst/>
              <a:cxnLst/>
              <a:rect l="l" t="t" r="r" b="b"/>
              <a:pathLst>
                <a:path w="7740" h="4716" extrusionOk="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54;p85">
              <a:extLst>
                <a:ext uri="{FF2B5EF4-FFF2-40B4-BE49-F238E27FC236}">
                  <a16:creationId xmlns:a16="http://schemas.microsoft.com/office/drawing/2014/main" id="{391FFF41-C212-AB25-A217-04B44B7D2E18}"/>
                </a:ext>
              </a:extLst>
            </p:cNvPr>
            <p:cNvSpPr/>
            <p:nvPr/>
          </p:nvSpPr>
          <p:spPr>
            <a:xfrm>
              <a:off x="4193872" y="3405023"/>
              <a:ext cx="9517" cy="44753"/>
            </a:xfrm>
            <a:custGeom>
              <a:avLst/>
              <a:gdLst/>
              <a:ahLst/>
              <a:cxnLst/>
              <a:rect l="l" t="t" r="r" b="b"/>
              <a:pathLst>
                <a:path w="299" h="1406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55;p85">
              <a:extLst>
                <a:ext uri="{FF2B5EF4-FFF2-40B4-BE49-F238E27FC236}">
                  <a16:creationId xmlns:a16="http://schemas.microsoft.com/office/drawing/2014/main" id="{C138EB39-7891-8158-EF61-C9C2324F12DB}"/>
                </a:ext>
              </a:extLst>
            </p:cNvPr>
            <p:cNvSpPr/>
            <p:nvPr/>
          </p:nvSpPr>
          <p:spPr>
            <a:xfrm>
              <a:off x="4275356" y="3444460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56;p85">
              <a:extLst>
                <a:ext uri="{FF2B5EF4-FFF2-40B4-BE49-F238E27FC236}">
                  <a16:creationId xmlns:a16="http://schemas.microsoft.com/office/drawing/2014/main" id="{D742EA50-B063-1D7C-0165-39DD03616263}"/>
                </a:ext>
              </a:extLst>
            </p:cNvPr>
            <p:cNvSpPr/>
            <p:nvPr/>
          </p:nvSpPr>
          <p:spPr>
            <a:xfrm>
              <a:off x="4275356" y="3463781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57;p85">
              <a:extLst>
                <a:ext uri="{FF2B5EF4-FFF2-40B4-BE49-F238E27FC236}">
                  <a16:creationId xmlns:a16="http://schemas.microsoft.com/office/drawing/2014/main" id="{64375CFE-9157-5515-D7F2-9015211CDF6D}"/>
                </a:ext>
              </a:extLst>
            </p:cNvPr>
            <p:cNvSpPr/>
            <p:nvPr/>
          </p:nvSpPr>
          <p:spPr>
            <a:xfrm>
              <a:off x="4223442" y="3439527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58;p85">
              <a:extLst>
                <a:ext uri="{FF2B5EF4-FFF2-40B4-BE49-F238E27FC236}">
                  <a16:creationId xmlns:a16="http://schemas.microsoft.com/office/drawing/2014/main" id="{A83849BB-4C59-58B4-2659-1D2D392BCA4F}"/>
                </a:ext>
              </a:extLst>
            </p:cNvPr>
            <p:cNvSpPr/>
            <p:nvPr/>
          </p:nvSpPr>
          <p:spPr>
            <a:xfrm>
              <a:off x="4275356" y="3525913"/>
              <a:ext cx="128116" cy="9517"/>
            </a:xfrm>
            <a:custGeom>
              <a:avLst/>
              <a:gdLst/>
              <a:ahLst/>
              <a:cxnLst/>
              <a:rect l="l" t="t" r="r" b="b"/>
              <a:pathLst>
                <a:path w="4025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59;p85">
              <a:extLst>
                <a:ext uri="{FF2B5EF4-FFF2-40B4-BE49-F238E27FC236}">
                  <a16:creationId xmlns:a16="http://schemas.microsoft.com/office/drawing/2014/main" id="{D33E3DE6-0519-4689-EB01-EB013A5C9BB8}"/>
                </a:ext>
              </a:extLst>
            </p:cNvPr>
            <p:cNvSpPr/>
            <p:nvPr/>
          </p:nvSpPr>
          <p:spPr>
            <a:xfrm>
              <a:off x="4275356" y="3544884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60;p85">
              <a:extLst>
                <a:ext uri="{FF2B5EF4-FFF2-40B4-BE49-F238E27FC236}">
                  <a16:creationId xmlns:a16="http://schemas.microsoft.com/office/drawing/2014/main" id="{66E4FC3B-B5CA-71B6-604E-5063B9135591}"/>
                </a:ext>
              </a:extLst>
            </p:cNvPr>
            <p:cNvSpPr/>
            <p:nvPr/>
          </p:nvSpPr>
          <p:spPr>
            <a:xfrm>
              <a:off x="4223442" y="3521011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61;p85">
              <a:extLst>
                <a:ext uri="{FF2B5EF4-FFF2-40B4-BE49-F238E27FC236}">
                  <a16:creationId xmlns:a16="http://schemas.microsoft.com/office/drawing/2014/main" id="{790166F2-86CB-34BA-A791-CBE761A8CF06}"/>
                </a:ext>
              </a:extLst>
            </p:cNvPr>
            <p:cNvSpPr/>
            <p:nvPr/>
          </p:nvSpPr>
          <p:spPr>
            <a:xfrm>
              <a:off x="4223442" y="3602464"/>
              <a:ext cx="38673" cy="38705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62;p85">
              <a:extLst>
                <a:ext uri="{FF2B5EF4-FFF2-40B4-BE49-F238E27FC236}">
                  <a16:creationId xmlns:a16="http://schemas.microsoft.com/office/drawing/2014/main" id="{D2DC7501-ED2C-F27A-6B0B-33974FF13090}"/>
                </a:ext>
              </a:extLst>
            </p:cNvPr>
            <p:cNvSpPr/>
            <p:nvPr/>
          </p:nvSpPr>
          <p:spPr>
            <a:xfrm>
              <a:off x="4193872" y="3460375"/>
              <a:ext cx="289558" cy="224370"/>
            </a:xfrm>
            <a:custGeom>
              <a:avLst/>
              <a:gdLst/>
              <a:ahLst/>
              <a:cxnLst/>
              <a:rect l="l" t="t" r="r" b="b"/>
              <a:pathLst>
                <a:path w="9097" h="7049" extrusionOk="0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4263;p85">
            <a:extLst>
              <a:ext uri="{FF2B5EF4-FFF2-40B4-BE49-F238E27FC236}">
                <a16:creationId xmlns:a16="http://schemas.microsoft.com/office/drawing/2014/main" id="{4B62B81E-978A-D28A-D4C9-6B2A684E6AEB}"/>
              </a:ext>
            </a:extLst>
          </p:cNvPr>
          <p:cNvGrpSpPr/>
          <p:nvPr/>
        </p:nvGrpSpPr>
        <p:grpSpPr>
          <a:xfrm>
            <a:off x="8481640" y="611191"/>
            <a:ext cx="380607" cy="464128"/>
            <a:chOff x="1394741" y="1512061"/>
            <a:chExt cx="252444" cy="351722"/>
          </a:xfrm>
        </p:grpSpPr>
        <p:sp>
          <p:nvSpPr>
            <p:cNvPr id="36" name="Google Shape;14264;p85">
              <a:extLst>
                <a:ext uri="{FF2B5EF4-FFF2-40B4-BE49-F238E27FC236}">
                  <a16:creationId xmlns:a16="http://schemas.microsoft.com/office/drawing/2014/main" id="{7120E92E-1960-A564-0C97-77660A0A6DD5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265;p85">
              <a:extLst>
                <a:ext uri="{FF2B5EF4-FFF2-40B4-BE49-F238E27FC236}">
                  <a16:creationId xmlns:a16="http://schemas.microsoft.com/office/drawing/2014/main" id="{9C7D1CA7-87B7-6E1C-7F32-BD73FD9EA1FC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266;p85">
              <a:extLst>
                <a:ext uri="{FF2B5EF4-FFF2-40B4-BE49-F238E27FC236}">
                  <a16:creationId xmlns:a16="http://schemas.microsoft.com/office/drawing/2014/main" id="{BBC9626F-D43C-D831-A1A4-19D09ACF5FDE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267;p85">
              <a:extLst>
                <a:ext uri="{FF2B5EF4-FFF2-40B4-BE49-F238E27FC236}">
                  <a16:creationId xmlns:a16="http://schemas.microsoft.com/office/drawing/2014/main" id="{728660EF-633C-5C1E-8196-6D08D4CA4E1D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268;p85">
              <a:extLst>
                <a:ext uri="{FF2B5EF4-FFF2-40B4-BE49-F238E27FC236}">
                  <a16:creationId xmlns:a16="http://schemas.microsoft.com/office/drawing/2014/main" id="{32CA27D1-9359-D5C9-ED15-CD53141794B3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69;p85">
              <a:extLst>
                <a:ext uri="{FF2B5EF4-FFF2-40B4-BE49-F238E27FC236}">
                  <a16:creationId xmlns:a16="http://schemas.microsoft.com/office/drawing/2014/main" id="{363F8C8F-9E70-F334-B7CB-F5649F0B98EC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270;p85">
              <a:extLst>
                <a:ext uri="{FF2B5EF4-FFF2-40B4-BE49-F238E27FC236}">
                  <a16:creationId xmlns:a16="http://schemas.microsoft.com/office/drawing/2014/main" id="{B0CBC0A2-BEBD-A4E9-281F-9C25B1DCC04F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271;p85">
              <a:extLst>
                <a:ext uri="{FF2B5EF4-FFF2-40B4-BE49-F238E27FC236}">
                  <a16:creationId xmlns:a16="http://schemas.microsoft.com/office/drawing/2014/main" id="{A24797FF-0310-29BD-8901-F713ADCAC0F5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272;p85">
              <a:extLst>
                <a:ext uri="{FF2B5EF4-FFF2-40B4-BE49-F238E27FC236}">
                  <a16:creationId xmlns:a16="http://schemas.microsoft.com/office/drawing/2014/main" id="{EEB1F41B-3624-03A2-B5F1-CFC1747E1C69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273;p85">
              <a:extLst>
                <a:ext uri="{FF2B5EF4-FFF2-40B4-BE49-F238E27FC236}">
                  <a16:creationId xmlns:a16="http://schemas.microsoft.com/office/drawing/2014/main" id="{43D8C2CB-23F1-A529-C7DC-AE93CC209BF6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74;p85">
              <a:extLst>
                <a:ext uri="{FF2B5EF4-FFF2-40B4-BE49-F238E27FC236}">
                  <a16:creationId xmlns:a16="http://schemas.microsoft.com/office/drawing/2014/main" id="{277A783D-41C9-FBA1-5BBD-882719A86EB4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275;p85">
              <a:extLst>
                <a:ext uri="{FF2B5EF4-FFF2-40B4-BE49-F238E27FC236}">
                  <a16:creationId xmlns:a16="http://schemas.microsoft.com/office/drawing/2014/main" id="{6B5A9BF6-E2C2-8A9C-C525-58CDF9DB43DD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276;p85">
              <a:extLst>
                <a:ext uri="{FF2B5EF4-FFF2-40B4-BE49-F238E27FC236}">
                  <a16:creationId xmlns:a16="http://schemas.microsoft.com/office/drawing/2014/main" id="{A94200DD-E84D-10C8-319F-2B5589B0A2F2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277;p85">
              <a:extLst>
                <a:ext uri="{FF2B5EF4-FFF2-40B4-BE49-F238E27FC236}">
                  <a16:creationId xmlns:a16="http://schemas.microsoft.com/office/drawing/2014/main" id="{DF236003-DB58-E6C3-F99D-5935D86C5B93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78;p85">
              <a:extLst>
                <a:ext uri="{FF2B5EF4-FFF2-40B4-BE49-F238E27FC236}">
                  <a16:creationId xmlns:a16="http://schemas.microsoft.com/office/drawing/2014/main" id="{36EB5C9A-649D-711A-16A7-1B949D86D253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279;p85">
              <a:extLst>
                <a:ext uri="{FF2B5EF4-FFF2-40B4-BE49-F238E27FC236}">
                  <a16:creationId xmlns:a16="http://schemas.microsoft.com/office/drawing/2014/main" id="{78DF97BB-5F64-356B-CB75-7E18A3434E72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280;p85">
              <a:extLst>
                <a:ext uri="{FF2B5EF4-FFF2-40B4-BE49-F238E27FC236}">
                  <a16:creationId xmlns:a16="http://schemas.microsoft.com/office/drawing/2014/main" id="{F18660A1-F2BB-A4F8-5B79-95B6D96639A6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CF735A4-726B-ECCB-35DE-382964DF98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81" t="42261" r="20806" b="42058"/>
          <a:stretch/>
        </p:blipFill>
        <p:spPr>
          <a:xfrm>
            <a:off x="6874578" y="4326914"/>
            <a:ext cx="840962" cy="24961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72A6A40-639A-6248-AB20-8C81C74BFD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288" t="26974" r="28073" b="25273"/>
          <a:stretch/>
        </p:blipFill>
        <p:spPr>
          <a:xfrm>
            <a:off x="7049320" y="3788518"/>
            <a:ext cx="431250" cy="44155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607A95-49B3-4264-A68E-6B9F38AA9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0266" y="4653111"/>
            <a:ext cx="1209585" cy="4435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D7836AE-A448-36F8-A56D-FD1AB7E643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97" b="95152" l="860" r="96562">
                        <a14:foregroundMark x1="16619" y1="59394" x2="8596" y2="29091"/>
                        <a14:foregroundMark x1="9456" y1="62424" x2="860" y2="40000"/>
                        <a14:foregroundMark x1="92550" y1="50303" x2="96848" y2="47273"/>
                        <a14:foregroundMark x1="89685" y1="32121" x2="93123" y2="11515"/>
                        <a14:foregroundMark x1="5158" y1="20000" x2="10029" y2="16970"/>
                        <a14:foregroundMark x1="24355" y1="33939" x2="24355" y2="18788"/>
                        <a14:foregroundMark x1="24928" y1="24848" x2="22063" y2="15758"/>
                        <a14:foregroundMark x1="39255" y1="32121" x2="34957" y2="12727"/>
                        <a14:foregroundMark x1="52722" y1="32121" x2="49857" y2="12727"/>
                        <a14:foregroundMark x1="63324" y1="23030" x2="64183" y2="12727"/>
                        <a14:foregroundMark x1="76791" y1="30909" x2="76791" y2="14545"/>
                        <a14:foregroundMark x1="88825" y1="77576" x2="90258" y2="90909"/>
                        <a14:foregroundMark x1="76791" y1="80606" x2="76791" y2="92121"/>
                        <a14:foregroundMark x1="65616" y1="86061" x2="63324" y2="95152"/>
                        <a14:foregroundMark x1="52722" y1="84848" x2="49284" y2="95152"/>
                        <a14:foregroundMark x1="38395" y1="78788" x2="36390" y2="95152"/>
                        <a14:foregroundMark x1="27794" y1="84848" x2="21490" y2="95152"/>
                        <a14:foregroundMark x1="11461" y1="77576" x2="8596" y2="89091"/>
                        <a14:foregroundMark x1="73352" y1="46061" x2="40688" y2="51515"/>
                        <a14:foregroundMark x1="52722" y1="54545" x2="27794" y2="46061"/>
                        <a14:foregroundMark x1="14327" y1="72727" x2="7163" y2="72727"/>
                        <a14:foregroundMark x1="9456" y1="84848" x2="10029" y2="92121"/>
                        <a14:foregroundMark x1="92550" y1="24848" x2="90258" y2="21818"/>
                        <a14:foregroundMark x1="74785" y1="30909" x2="74785" y2="30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0559" y="2997037"/>
            <a:ext cx="1013574" cy="479196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CF8FBD42-1386-DC90-CD85-F1ADF210F5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84" b="97674" l="4932" r="90411">
                        <a14:foregroundMark x1="14521" y1="67442" x2="40822" y2="48837"/>
                        <a14:foregroundMark x1="17260" y1="71512" x2="8219" y2="44186"/>
                        <a14:foregroundMark x1="66027" y1="63372" x2="31507" y2="55814"/>
                        <a14:foregroundMark x1="64658" y1="51744" x2="27945" y2="55814"/>
                        <a14:foregroundMark x1="48219" y1="47093" x2="23288" y2="47093"/>
                        <a14:foregroundMark x1="64658" y1="54651" x2="58009" y2="72991"/>
                        <a14:foregroundMark x1="69315" y1="54651" x2="8767" y2="69767"/>
                        <a14:foregroundMark x1="8767" y1="69767" x2="5753" y2="48837"/>
                        <a14:foregroundMark x1="15068" y1="30233" x2="9589" y2="15698"/>
                        <a14:foregroundMark x1="23836" y1="94726" x2="23836" y2="94767"/>
                        <a14:foregroundMark x1="38042" y1="94305" x2="38082" y2="94767"/>
                        <a14:foregroundMark x1="75616" y1="94493" x2="75616" y2="97674"/>
                        <a14:foregroundMark x1="87297" y1="90572" x2="89041" y2="94767"/>
                        <a14:foregroundMark x1="90411" y1="25581" x2="90411" y2="13953"/>
                        <a14:foregroundMark x1="89589" y1="60465" x2="89589" y2="60465"/>
                        <a14:foregroundMark x1="26027" y1="25581" x2="21096" y2="18605"/>
                        <a14:foregroundMark x1="37534" y1="24419" x2="37534" y2="18605"/>
                        <a14:foregroundMark x1="52329" y1="33140" x2="49041" y2="16860"/>
                        <a14:foregroundMark x1="62466" y1="33140" x2="61370" y2="18605"/>
                        <a14:foregroundMark x1="76712" y1="36047" x2="76164" y2="19767"/>
                        <a14:foregroundMark x1="7671" y1="80233" x2="8079" y2="88033"/>
                        <a14:foregroundMark x1="12329" y1="80233" x2="11781" y2="90698"/>
                        <a14:foregroundMark x1="23288" y1="81977" x2="23288" y2="90698"/>
                        <a14:foregroundMark x1="37534" y1="83140" x2="37534" y2="95930"/>
                        <a14:foregroundMark x1="86301" y1="81977" x2="89589" y2="97674"/>
                        <a14:foregroundMark x1="76164" y1="83140" x2="76164" y2="94767"/>
                        <a14:foregroundMark x1="62466" y1="83140" x2="62466" y2="97674"/>
                        <a14:foregroundMark x1="50411" y1="81977" x2="50411" y2="91860"/>
                        <a14:foregroundMark x1="61918" y1="55814" x2="42192" y2="44186"/>
                        <a14:backgroundMark x1="56236" y1="83406" x2="56641" y2="83394"/>
                        <a14:backgroundMark x1="43359" y1="83787" x2="44586" y2="83751"/>
                        <a14:backgroundMark x1="29112" y1="84209" x2="31710" y2="84132"/>
                        <a14:backgroundMark x1="81989" y1="84368" x2="83484" y2="84477"/>
                        <a14:backgroundMark x1="68290" y1="83366" x2="70340" y2="83516"/>
                        <a14:backgroundMark x1="56236" y1="85672" x2="56641" y2="86074"/>
                        <a14:backgroundMark x1="49589" y1="79070" x2="52516" y2="81977"/>
                        <a14:backgroundMark x1="56236" y1="89005" x2="56641" y2="892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1432" y="2476216"/>
            <a:ext cx="1027251" cy="484075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0162C6B2-2FF5-92F9-4B69-4226FEB47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0962" y="2006408"/>
            <a:ext cx="282929" cy="437254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EE13F1FC-1412-57F3-5AE3-6F34370573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259" b="89815" l="5909" r="90000">
                        <a14:foregroundMark x1="11364" y1="74074" x2="13636" y2="30556"/>
                        <a14:foregroundMark x1="5909" y1="53704" x2="12727" y2="49074"/>
                        <a14:foregroundMark x1="13636" y1="21296" x2="77273" y2="49074"/>
                        <a14:foregroundMark x1="60455" y1="44444" x2="70455" y2="7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2042" y="1593276"/>
            <a:ext cx="625806" cy="30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6894321" y="2160857"/>
            <a:ext cx="2386177" cy="1007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2800" dirty="0">
                <a:latin typeface="Inertia" pitchFamily="50" charset="0"/>
              </a:rPr>
              <a:t>Schematic View</a:t>
            </a:r>
            <a:endParaRPr sz="2800" dirty="0">
              <a:latin typeface="Inertia" pitchFamily="50" charset="0"/>
            </a:endParaRPr>
          </a:p>
        </p:txBody>
      </p:sp>
      <p:cxnSp>
        <p:nvCxnSpPr>
          <p:cNvPr id="6" name="Google Shape;222;p45">
            <a:extLst>
              <a:ext uri="{FF2B5EF4-FFF2-40B4-BE49-F238E27FC236}">
                <a16:creationId xmlns:a16="http://schemas.microsoft.com/office/drawing/2014/main" id="{D7E2723E-6ED2-A4DF-2F3B-0ACA004C6A12}"/>
              </a:ext>
            </a:extLst>
          </p:cNvPr>
          <p:cNvCxnSpPr>
            <a:cxnSpLocks/>
          </p:cNvCxnSpPr>
          <p:nvPr/>
        </p:nvCxnSpPr>
        <p:spPr>
          <a:xfrm rot="5400000">
            <a:off x="4989273" y="2571750"/>
            <a:ext cx="38100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5835C2A-09D9-D047-C58E-4DE0F293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2" y="0"/>
            <a:ext cx="6657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33634" y="279344"/>
            <a:ext cx="6482319" cy="567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latin typeface="Inertia" pitchFamily="50" charset="0"/>
              </a:rPr>
              <a:t>Demonstration of the Circuit </a:t>
            </a:r>
            <a:endParaRPr sz="2800" dirty="0">
              <a:latin typeface="Inertia" pitchFamily="50" charset="0"/>
            </a:endParaRP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584BEDAD-A655-5E7B-5AC0-ACFC4DB0FD94}"/>
              </a:ext>
            </a:extLst>
          </p:cNvPr>
          <p:cNvCxnSpPr/>
          <p:nvPr/>
        </p:nvCxnSpPr>
        <p:spPr>
          <a:xfrm>
            <a:off x="239390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WhatsApp Video 2022-11-12 at 4.15.12 PM">
            <a:hlinkClick r:id="" action="ppaction://media"/>
            <a:extLst>
              <a:ext uri="{FF2B5EF4-FFF2-40B4-BE49-F238E27FC236}">
                <a16:creationId xmlns:a16="http://schemas.microsoft.com/office/drawing/2014/main" id="{A47E41C4-05F2-86C0-A183-2E13B4C9AA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368" y="1001946"/>
            <a:ext cx="7168876" cy="4032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DE49-D22B-4E87-B1C4-8B1F798D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3" y="1361256"/>
            <a:ext cx="7658754" cy="2420988"/>
          </a:xfrm>
        </p:spPr>
        <p:txBody>
          <a:bodyPr/>
          <a:lstStyle/>
          <a:p>
            <a:pPr algn="ctr"/>
            <a:r>
              <a:rPr lang="en-US" sz="6600" dirty="0">
                <a:latin typeface="Astrobia" panose="02000503080000020004" pitchFamily="50" charset="0"/>
              </a:rPr>
              <a:t>Advantages of Components and Circuit</a:t>
            </a:r>
            <a:endParaRPr lang="en-IN" sz="6600" dirty="0">
              <a:latin typeface="Astrobia" panose="02000503080000020004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2FBAC-2C60-4729-A40A-7B7A7E586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2763" y="4153734"/>
            <a:ext cx="5070015" cy="660313"/>
          </a:xfrm>
        </p:spPr>
        <p:txBody>
          <a:bodyPr/>
          <a:lstStyle/>
          <a:p>
            <a:pPr marL="0" indent="0">
              <a:buClr>
                <a:schemeClr val="accent1"/>
              </a:buClr>
              <a:buSzPts val="2400"/>
              <a:buNone/>
            </a:pPr>
            <a:r>
              <a:rPr lang="en-US" sz="3200" dirty="0" err="1">
                <a:solidFill>
                  <a:schemeClr val="bg1"/>
                </a:solidFill>
                <a:latin typeface="Inertia" pitchFamily="50" charset="0"/>
                <a:sym typeface="Montserrat ExtraBold"/>
              </a:rPr>
              <a:t>Shivranjan</a:t>
            </a:r>
            <a:r>
              <a:rPr lang="en-US" sz="3200" dirty="0">
                <a:solidFill>
                  <a:schemeClr val="bg1"/>
                </a:solidFill>
                <a:latin typeface="Inertia" pitchFamily="50" charset="0"/>
                <a:sym typeface="Montserrat ExtraBold"/>
              </a:rPr>
              <a:t> Pathak</a:t>
            </a:r>
            <a:endParaRPr lang="en-IN" sz="3200" dirty="0">
              <a:solidFill>
                <a:schemeClr val="bg1"/>
              </a:solidFill>
              <a:latin typeface="Inertia" pitchFamily="50" charset="0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5361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7653C5-194F-77F9-36E4-9FF175453E9C}"/>
              </a:ext>
            </a:extLst>
          </p:cNvPr>
          <p:cNvSpPr/>
          <p:nvPr/>
        </p:nvSpPr>
        <p:spPr>
          <a:xfrm>
            <a:off x="5329887" y="497677"/>
            <a:ext cx="3687568" cy="4377714"/>
          </a:xfrm>
          <a:prstGeom prst="rect">
            <a:avLst/>
          </a:prstGeom>
          <a:solidFill>
            <a:srgbClr val="E3E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68759" y="279344"/>
            <a:ext cx="5452004" cy="8406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2800" dirty="0">
                <a:latin typeface="Inertia" pitchFamily="50" charset="0"/>
              </a:rPr>
              <a:t>Asynchronous Counters</a:t>
            </a: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584BEDAD-A655-5E7B-5AC0-ACFC4DB0FD94}"/>
              </a:ext>
            </a:extLst>
          </p:cNvPr>
          <p:cNvCxnSpPr/>
          <p:nvPr/>
        </p:nvCxnSpPr>
        <p:spPr>
          <a:xfrm>
            <a:off x="239390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CC1969-6D9D-B127-3183-FC3373B391F4}"/>
              </a:ext>
            </a:extLst>
          </p:cNvPr>
          <p:cNvSpPr txBox="1"/>
          <p:nvPr/>
        </p:nvSpPr>
        <p:spPr>
          <a:xfrm>
            <a:off x="64578" y="1276068"/>
            <a:ext cx="509049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If the flip-flops do not receive the same clock signal, then that counter is called an Asynchronous counter.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The clock signal is applied only to the first flip-flop. The remaining flip-flops receive the clock signal from the output of its previous stage flip-flop.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As the flip flops are supplied with </a:t>
            </a:r>
            <a:b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different clock signals, the output may be delayed.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Another name for Asynchronous counters is “Ripple counters”.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</p:txBody>
      </p:sp>
      <p:pic>
        <p:nvPicPr>
          <p:cNvPr id="6152" name="Picture 8" descr="5 mod counters circuit">
            <a:extLst>
              <a:ext uri="{FF2B5EF4-FFF2-40B4-BE49-F238E27FC236}">
                <a16:creationId xmlns:a16="http://schemas.microsoft.com/office/drawing/2014/main" id="{6244D0F6-4522-EC2D-5C7F-F7372719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138" y="599618"/>
            <a:ext cx="3567066" cy="373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F10B61-AFA8-4131-A4B3-02ECF5E8BFD0}"/>
              </a:ext>
            </a:extLst>
          </p:cNvPr>
          <p:cNvSpPr txBox="1"/>
          <p:nvPr/>
        </p:nvSpPr>
        <p:spPr>
          <a:xfrm>
            <a:off x="5329887" y="4439968"/>
            <a:ext cx="3687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 ExtraLight" panose="00000300000000000000" pitchFamily="2" charset="0"/>
              </a:rPr>
              <a:t>Mod-5 Counter Asynchronous Counter</a:t>
            </a:r>
          </a:p>
        </p:txBody>
      </p:sp>
    </p:spTree>
    <p:extLst>
      <p:ext uri="{BB962C8B-B14F-4D97-AF65-F5344CB8AC3E}">
        <p14:creationId xmlns:p14="http://schemas.microsoft.com/office/powerpoint/2010/main" val="715317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45689" y="279344"/>
            <a:ext cx="5513402" cy="1003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latin typeface="Inertia" pitchFamily="50" charset="0"/>
              </a:rPr>
              <a:t>Advantages of using Flip Flops</a:t>
            </a:r>
            <a:endParaRPr sz="2800" dirty="0">
              <a:latin typeface="Inertia" pitchFamily="50" charset="0"/>
            </a:endParaRP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584BEDAD-A655-5E7B-5AC0-ACFC4DB0FD94}"/>
              </a:ext>
            </a:extLst>
          </p:cNvPr>
          <p:cNvCxnSpPr/>
          <p:nvPr/>
        </p:nvCxnSpPr>
        <p:spPr>
          <a:xfrm>
            <a:off x="239390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CC1969-6D9D-B127-3183-FC3373B391F4}"/>
              </a:ext>
            </a:extLst>
          </p:cNvPr>
          <p:cNvSpPr txBox="1"/>
          <p:nvPr/>
        </p:nvSpPr>
        <p:spPr>
          <a:xfrm>
            <a:off x="239390" y="1562987"/>
            <a:ext cx="72742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Flip-Flops have a </a:t>
            </a:r>
            <a:r>
              <a:rPr lang="en-US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clock</a:t>
            </a: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 and a toggle input. When a clock is </a:t>
            </a:r>
            <a:b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activated, the value of Flip-Flops is inverted.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The main advantage of flip flop is that it has a circuit inside it which </a:t>
            </a:r>
            <a:r>
              <a:rPr lang="en-US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contains gates </a:t>
            </a: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and can generate</a:t>
            </a:r>
            <a:r>
              <a:rPr lang="en-US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specific output, it makes a complex circuit much simpler and easier to make and to understand.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It can perform the functions of the </a:t>
            </a:r>
            <a:r>
              <a:rPr lang="en-US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set/reset </a:t>
            </a: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flip flop and has the advantage that there are no ambiguous </a:t>
            </a:r>
            <a:r>
              <a:rPr lang="en-US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states</a:t>
            </a: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.</a:t>
            </a:r>
            <a:endParaRPr lang="en-IN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</p:txBody>
      </p:sp>
      <p:pic>
        <p:nvPicPr>
          <p:cNvPr id="9226" name="Picture 10" descr="Dip16, 4017b, - Jk Flip Flop Component, HD Png Download - kindpng">
            <a:extLst>
              <a:ext uri="{FF2B5EF4-FFF2-40B4-BE49-F238E27FC236}">
                <a16:creationId xmlns:a16="http://schemas.microsoft.com/office/drawing/2014/main" id="{7C5C4CB6-EDED-28E3-079F-8D0BCB9A7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3" b="90990" l="5814" r="94070">
                        <a14:foregroundMark x1="7907" y1="54061" x2="5814" y2="63452"/>
                        <a14:foregroundMark x1="27674" y1="56091" x2="27674" y2="56091"/>
                        <a14:foregroundMark x1="26977" y1="57614" x2="27326" y2="51269"/>
                        <a14:foregroundMark x1="75116" y1="9772" x2="75116" y2="8629"/>
                        <a14:foregroundMark x1="88721" y1="22716" x2="94186" y2="27030"/>
                        <a14:foregroundMark x1="32674" y1="89721" x2="33488" y2="9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75" y="3133960"/>
            <a:ext cx="1972635" cy="18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77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26545" y="279344"/>
            <a:ext cx="5258255" cy="934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Inertia" pitchFamily="50" charset="0"/>
              </a:rPr>
              <a:t>Advantages of using an </a:t>
            </a:r>
            <a:r>
              <a:rPr lang="en-IN" sz="2800" dirty="0">
                <a:latin typeface="Inertia" pitchFamily="50" charset="0"/>
              </a:rPr>
              <a:t>Asynchronous Counter</a:t>
            </a:r>
            <a:endParaRPr sz="2800" dirty="0">
              <a:latin typeface="Inertia" pitchFamily="50" charset="0"/>
            </a:endParaRP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584BEDAD-A655-5E7B-5AC0-ACFC4DB0FD94}"/>
              </a:ext>
            </a:extLst>
          </p:cNvPr>
          <p:cNvCxnSpPr/>
          <p:nvPr/>
        </p:nvCxnSpPr>
        <p:spPr>
          <a:xfrm>
            <a:off x="246113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CC1969-6D9D-B127-3183-FC3373B391F4}"/>
              </a:ext>
            </a:extLst>
          </p:cNvPr>
          <p:cNvSpPr txBox="1"/>
          <p:nvPr/>
        </p:nvSpPr>
        <p:spPr>
          <a:xfrm>
            <a:off x="165995" y="1417588"/>
            <a:ext cx="65577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Asynchronous counters can be easily designed by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T flip flop 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or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D flip flop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These are also called as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Ripple counters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, and are used in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low speed circuits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They are used as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Divide by- n counters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, which divide the input by n, where n is an integer.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Asynchronous counters are also used as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Truncated counters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. These can be used to design any mod number counters, </a:t>
            </a:r>
            <a:b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</a:b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i.e.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even Mod 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(ex: mod 4) or like in our case an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odd Mod 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(ex: mod 5)</a:t>
            </a:r>
          </a:p>
        </p:txBody>
      </p:sp>
    </p:spTree>
    <p:extLst>
      <p:ext uri="{BB962C8B-B14F-4D97-AF65-F5344CB8AC3E}">
        <p14:creationId xmlns:p14="http://schemas.microsoft.com/office/powerpoint/2010/main" val="359319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DE49-D22B-4E87-B1C4-8B1F798D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59" y="685800"/>
            <a:ext cx="7725989" cy="2817158"/>
          </a:xfrm>
        </p:spPr>
        <p:txBody>
          <a:bodyPr/>
          <a:lstStyle/>
          <a:p>
            <a:pPr algn="ctr"/>
            <a:r>
              <a:rPr lang="en-US" sz="6000" dirty="0">
                <a:latin typeface="Fenwick Outline" panose="02000503030000020003" pitchFamily="50" charset="0"/>
              </a:rPr>
              <a:t>LIMITATIONS OF COMPONENTS AND CIRCUIT</a:t>
            </a:r>
            <a:endParaRPr lang="en-IN" sz="6000" dirty="0">
              <a:latin typeface="Fenwick Outline" panose="02000503030000020003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2FBAC-2C60-4729-A40A-7B7A7E586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8598" y="4127543"/>
            <a:ext cx="5070015" cy="660313"/>
          </a:xfrm>
        </p:spPr>
        <p:txBody>
          <a:bodyPr/>
          <a:lstStyle/>
          <a:p>
            <a:pPr marL="0" indent="0" algn="ctr">
              <a:buClr>
                <a:schemeClr val="accent1"/>
              </a:buClr>
              <a:buSzPts val="2400"/>
              <a:buNone/>
            </a:pPr>
            <a:r>
              <a:rPr lang="en-US" sz="3200" dirty="0">
                <a:solidFill>
                  <a:schemeClr val="bg1"/>
                </a:solidFill>
                <a:latin typeface="Inertia" pitchFamily="50" charset="0"/>
                <a:sym typeface="Montserrat ExtraBold"/>
              </a:rPr>
              <a:t>Vaishnavi </a:t>
            </a:r>
            <a:r>
              <a:rPr lang="en-US" sz="3200" dirty="0" err="1">
                <a:solidFill>
                  <a:schemeClr val="bg1"/>
                </a:solidFill>
                <a:latin typeface="Inertia" pitchFamily="50" charset="0"/>
                <a:sym typeface="Montserrat ExtraBold"/>
              </a:rPr>
              <a:t>Powar</a:t>
            </a:r>
            <a:endParaRPr lang="en-IN" sz="3200" dirty="0">
              <a:solidFill>
                <a:schemeClr val="bg1"/>
              </a:solidFill>
              <a:latin typeface="Inertia" pitchFamily="50" charset="0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30370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title"/>
          </p:nvPr>
        </p:nvSpPr>
        <p:spPr>
          <a:xfrm>
            <a:off x="261743" y="322592"/>
            <a:ext cx="6950981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ircuitboard" panose="02000500000000000000" pitchFamily="2" charset="0"/>
              </a:rPr>
              <a:t>Group Members</a:t>
            </a:r>
          </a:p>
        </p:txBody>
      </p:sp>
      <p:cxnSp>
        <p:nvCxnSpPr>
          <p:cNvPr id="7" name="Google Shape;216;p44">
            <a:extLst>
              <a:ext uri="{FF2B5EF4-FFF2-40B4-BE49-F238E27FC236}">
                <a16:creationId xmlns:a16="http://schemas.microsoft.com/office/drawing/2014/main" id="{2C6DB983-A3FC-3DE8-3BC7-90561754CF5C}"/>
              </a:ext>
            </a:extLst>
          </p:cNvPr>
          <p:cNvCxnSpPr/>
          <p:nvPr/>
        </p:nvCxnSpPr>
        <p:spPr>
          <a:xfrm>
            <a:off x="243245" y="26516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F78482-03D1-7AA2-B094-EDC653C6FBC7}"/>
              </a:ext>
            </a:extLst>
          </p:cNvPr>
          <p:cNvSpPr txBox="1"/>
          <p:nvPr/>
        </p:nvSpPr>
        <p:spPr>
          <a:xfrm>
            <a:off x="175296" y="1496774"/>
            <a:ext cx="7360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PA-16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     </a:t>
            </a:r>
            <a:r>
              <a:rPr lang="en-IN" sz="18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Shivranjan Yogesh Pathak        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{ </a:t>
            </a:r>
            <a:r>
              <a:rPr lang="en-IN" sz="18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PRN : 1032210860 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}</a:t>
            </a:r>
          </a:p>
          <a:p>
            <a:endParaRPr lang="en-IN" sz="18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r>
              <a:rPr lang="en-IN" sz="18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PA-17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	</a:t>
            </a:r>
            <a:r>
              <a:rPr lang="en-IN" sz="18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Pratyush Chowdhury 	           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{ </a:t>
            </a:r>
            <a:r>
              <a:rPr lang="en-IN" sz="18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PRN : 1032210864 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}</a:t>
            </a:r>
          </a:p>
          <a:p>
            <a:endParaRPr lang="en-IN" sz="18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r>
              <a:rPr lang="en-IN" sz="18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PA-18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	</a:t>
            </a:r>
            <a:r>
              <a:rPr lang="en-IN" sz="18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Avipsa Ghorai		           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{ </a:t>
            </a:r>
            <a:r>
              <a:rPr lang="en-IN" sz="18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PRN : 1032210867 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}</a:t>
            </a:r>
          </a:p>
          <a:p>
            <a:endParaRPr lang="en-IN" sz="18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r>
              <a:rPr lang="en-IN" sz="18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PA-19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	</a:t>
            </a:r>
            <a:r>
              <a:rPr lang="en-IN" sz="18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Vaishnavi Anand Powar             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{ </a:t>
            </a:r>
            <a:r>
              <a:rPr lang="en-IN" sz="18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PRN : 1032210874 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}</a:t>
            </a:r>
          </a:p>
          <a:p>
            <a:endParaRPr lang="en-IN" sz="18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r>
              <a:rPr lang="en-IN" sz="18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PA-20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	</a:t>
            </a:r>
            <a:r>
              <a:rPr lang="en-IN" sz="18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Krishnaraj Prashant Thadesar  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{ </a:t>
            </a:r>
            <a:r>
              <a:rPr lang="en-IN" sz="18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PRN : 1032210888 </a:t>
            </a:r>
            <a:r>
              <a:rPr lang="en-IN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5E0F88-2F23-33D3-6FDB-6EEC355BD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8942" y="-76749"/>
            <a:ext cx="1729563" cy="1729563"/>
          </a:xfrm>
          <a:prstGeom prst="rect">
            <a:avLst/>
          </a:prstGeom>
        </p:spPr>
      </p:pic>
      <p:sp>
        <p:nvSpPr>
          <p:cNvPr id="5" name="Google Shape;13820;p85">
            <a:extLst>
              <a:ext uri="{FF2B5EF4-FFF2-40B4-BE49-F238E27FC236}">
                <a16:creationId xmlns:a16="http://schemas.microsoft.com/office/drawing/2014/main" id="{682CDDC9-C64B-E9EF-B526-7225811130C7}"/>
              </a:ext>
            </a:extLst>
          </p:cNvPr>
          <p:cNvSpPr/>
          <p:nvPr/>
        </p:nvSpPr>
        <p:spPr>
          <a:xfrm>
            <a:off x="7444597" y="4205978"/>
            <a:ext cx="593183" cy="495061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3904;p85">
            <a:extLst>
              <a:ext uri="{FF2B5EF4-FFF2-40B4-BE49-F238E27FC236}">
                <a16:creationId xmlns:a16="http://schemas.microsoft.com/office/drawing/2014/main" id="{D9A20BB1-342D-D419-C40A-EB05B30C92A8}"/>
              </a:ext>
            </a:extLst>
          </p:cNvPr>
          <p:cNvGrpSpPr/>
          <p:nvPr/>
        </p:nvGrpSpPr>
        <p:grpSpPr>
          <a:xfrm>
            <a:off x="7580750" y="3106013"/>
            <a:ext cx="593182" cy="495061"/>
            <a:chOff x="5585861" y="2905929"/>
            <a:chExt cx="379764" cy="337684"/>
          </a:xfrm>
        </p:grpSpPr>
        <p:sp>
          <p:nvSpPr>
            <p:cNvPr id="8" name="Google Shape;13905;p85">
              <a:extLst>
                <a:ext uri="{FF2B5EF4-FFF2-40B4-BE49-F238E27FC236}">
                  <a16:creationId xmlns:a16="http://schemas.microsoft.com/office/drawing/2014/main" id="{914B6964-7A1F-FAF3-C892-4493E1DAC25C}"/>
                </a:ext>
              </a:extLst>
            </p:cNvPr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906;p85">
              <a:extLst>
                <a:ext uri="{FF2B5EF4-FFF2-40B4-BE49-F238E27FC236}">
                  <a16:creationId xmlns:a16="http://schemas.microsoft.com/office/drawing/2014/main" id="{BFD66907-8AFD-ACE3-0FE7-5997AB41D3DE}"/>
                </a:ext>
              </a:extLst>
            </p:cNvPr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907;p85">
              <a:extLst>
                <a:ext uri="{FF2B5EF4-FFF2-40B4-BE49-F238E27FC236}">
                  <a16:creationId xmlns:a16="http://schemas.microsoft.com/office/drawing/2014/main" id="{B5D36539-8684-58BB-17D7-AC19D1439347}"/>
                </a:ext>
              </a:extLst>
            </p:cNvPr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908;p85">
              <a:extLst>
                <a:ext uri="{FF2B5EF4-FFF2-40B4-BE49-F238E27FC236}">
                  <a16:creationId xmlns:a16="http://schemas.microsoft.com/office/drawing/2014/main" id="{4C186B93-59EA-3B92-232F-D372FBB21DB7}"/>
                </a:ext>
              </a:extLst>
            </p:cNvPr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3852;p85">
            <a:extLst>
              <a:ext uri="{FF2B5EF4-FFF2-40B4-BE49-F238E27FC236}">
                <a16:creationId xmlns:a16="http://schemas.microsoft.com/office/drawing/2014/main" id="{3DEE7B04-1605-3063-665E-EC90116B1B8A}"/>
              </a:ext>
            </a:extLst>
          </p:cNvPr>
          <p:cNvGrpSpPr/>
          <p:nvPr/>
        </p:nvGrpSpPr>
        <p:grpSpPr>
          <a:xfrm>
            <a:off x="7583425" y="1776695"/>
            <a:ext cx="431184" cy="473581"/>
            <a:chOff x="4193490" y="3350084"/>
            <a:chExt cx="289939" cy="334661"/>
          </a:xfrm>
        </p:grpSpPr>
        <p:sp>
          <p:nvSpPr>
            <p:cNvPr id="15" name="Google Shape;13853;p85">
              <a:extLst>
                <a:ext uri="{FF2B5EF4-FFF2-40B4-BE49-F238E27FC236}">
                  <a16:creationId xmlns:a16="http://schemas.microsoft.com/office/drawing/2014/main" id="{F7CD5F7C-6281-3D75-7DB4-95E47361054A}"/>
                </a:ext>
              </a:extLst>
            </p:cNvPr>
            <p:cNvSpPr/>
            <p:nvPr/>
          </p:nvSpPr>
          <p:spPr>
            <a:xfrm>
              <a:off x="4193490" y="3350084"/>
              <a:ext cx="246364" cy="150110"/>
            </a:xfrm>
            <a:custGeom>
              <a:avLst/>
              <a:gdLst/>
              <a:ahLst/>
              <a:cxnLst/>
              <a:rect l="l" t="t" r="r" b="b"/>
              <a:pathLst>
                <a:path w="7740" h="4716" extrusionOk="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54;p85">
              <a:extLst>
                <a:ext uri="{FF2B5EF4-FFF2-40B4-BE49-F238E27FC236}">
                  <a16:creationId xmlns:a16="http://schemas.microsoft.com/office/drawing/2014/main" id="{03FF2FA4-8765-0AE7-6DB4-2DF707034981}"/>
                </a:ext>
              </a:extLst>
            </p:cNvPr>
            <p:cNvSpPr/>
            <p:nvPr/>
          </p:nvSpPr>
          <p:spPr>
            <a:xfrm>
              <a:off x="4193872" y="3405023"/>
              <a:ext cx="9517" cy="44753"/>
            </a:xfrm>
            <a:custGeom>
              <a:avLst/>
              <a:gdLst/>
              <a:ahLst/>
              <a:cxnLst/>
              <a:rect l="l" t="t" r="r" b="b"/>
              <a:pathLst>
                <a:path w="299" h="1406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55;p85">
              <a:extLst>
                <a:ext uri="{FF2B5EF4-FFF2-40B4-BE49-F238E27FC236}">
                  <a16:creationId xmlns:a16="http://schemas.microsoft.com/office/drawing/2014/main" id="{F7A67C18-493A-4731-88B8-BB30B6F9F57A}"/>
                </a:ext>
              </a:extLst>
            </p:cNvPr>
            <p:cNvSpPr/>
            <p:nvPr/>
          </p:nvSpPr>
          <p:spPr>
            <a:xfrm>
              <a:off x="4275356" y="3444460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56;p85">
              <a:extLst>
                <a:ext uri="{FF2B5EF4-FFF2-40B4-BE49-F238E27FC236}">
                  <a16:creationId xmlns:a16="http://schemas.microsoft.com/office/drawing/2014/main" id="{2C8893D7-1855-8B4C-329E-53AA84E46B31}"/>
                </a:ext>
              </a:extLst>
            </p:cNvPr>
            <p:cNvSpPr/>
            <p:nvPr/>
          </p:nvSpPr>
          <p:spPr>
            <a:xfrm>
              <a:off x="4275356" y="3463781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57;p85">
              <a:extLst>
                <a:ext uri="{FF2B5EF4-FFF2-40B4-BE49-F238E27FC236}">
                  <a16:creationId xmlns:a16="http://schemas.microsoft.com/office/drawing/2014/main" id="{8DCC1AE7-A5EE-01AB-8927-93CDBDAE8D5F}"/>
                </a:ext>
              </a:extLst>
            </p:cNvPr>
            <p:cNvSpPr/>
            <p:nvPr/>
          </p:nvSpPr>
          <p:spPr>
            <a:xfrm>
              <a:off x="4223442" y="3439527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58;p85">
              <a:extLst>
                <a:ext uri="{FF2B5EF4-FFF2-40B4-BE49-F238E27FC236}">
                  <a16:creationId xmlns:a16="http://schemas.microsoft.com/office/drawing/2014/main" id="{E37BEF02-60AB-9D77-90F7-7835D895A2D9}"/>
                </a:ext>
              </a:extLst>
            </p:cNvPr>
            <p:cNvSpPr/>
            <p:nvPr/>
          </p:nvSpPr>
          <p:spPr>
            <a:xfrm>
              <a:off x="4275356" y="3525913"/>
              <a:ext cx="128116" cy="9517"/>
            </a:xfrm>
            <a:custGeom>
              <a:avLst/>
              <a:gdLst/>
              <a:ahLst/>
              <a:cxnLst/>
              <a:rect l="l" t="t" r="r" b="b"/>
              <a:pathLst>
                <a:path w="4025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859;p85">
              <a:extLst>
                <a:ext uri="{FF2B5EF4-FFF2-40B4-BE49-F238E27FC236}">
                  <a16:creationId xmlns:a16="http://schemas.microsoft.com/office/drawing/2014/main" id="{7730F8D4-A6EC-CF37-D8AC-2C0F9F4C8079}"/>
                </a:ext>
              </a:extLst>
            </p:cNvPr>
            <p:cNvSpPr/>
            <p:nvPr/>
          </p:nvSpPr>
          <p:spPr>
            <a:xfrm>
              <a:off x="4275356" y="3544884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860;p85">
              <a:extLst>
                <a:ext uri="{FF2B5EF4-FFF2-40B4-BE49-F238E27FC236}">
                  <a16:creationId xmlns:a16="http://schemas.microsoft.com/office/drawing/2014/main" id="{FC465AB0-5B16-8074-83B9-293116066A2A}"/>
                </a:ext>
              </a:extLst>
            </p:cNvPr>
            <p:cNvSpPr/>
            <p:nvPr/>
          </p:nvSpPr>
          <p:spPr>
            <a:xfrm>
              <a:off x="4223442" y="3521011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61;p85">
              <a:extLst>
                <a:ext uri="{FF2B5EF4-FFF2-40B4-BE49-F238E27FC236}">
                  <a16:creationId xmlns:a16="http://schemas.microsoft.com/office/drawing/2014/main" id="{9DE4EBEA-0304-6308-2671-8853B8C1F3F1}"/>
                </a:ext>
              </a:extLst>
            </p:cNvPr>
            <p:cNvSpPr/>
            <p:nvPr/>
          </p:nvSpPr>
          <p:spPr>
            <a:xfrm>
              <a:off x="4223442" y="3602464"/>
              <a:ext cx="38673" cy="38705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62;p85">
              <a:extLst>
                <a:ext uri="{FF2B5EF4-FFF2-40B4-BE49-F238E27FC236}">
                  <a16:creationId xmlns:a16="http://schemas.microsoft.com/office/drawing/2014/main" id="{3A7220E4-EC60-1C65-187B-B00B879B0C48}"/>
                </a:ext>
              </a:extLst>
            </p:cNvPr>
            <p:cNvSpPr/>
            <p:nvPr/>
          </p:nvSpPr>
          <p:spPr>
            <a:xfrm>
              <a:off x="4193872" y="3460375"/>
              <a:ext cx="289558" cy="224370"/>
            </a:xfrm>
            <a:custGeom>
              <a:avLst/>
              <a:gdLst/>
              <a:ahLst/>
              <a:cxnLst/>
              <a:rect l="l" t="t" r="r" b="b"/>
              <a:pathLst>
                <a:path w="9097" h="7049" extrusionOk="0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841;p85">
            <a:extLst>
              <a:ext uri="{FF2B5EF4-FFF2-40B4-BE49-F238E27FC236}">
                <a16:creationId xmlns:a16="http://schemas.microsoft.com/office/drawing/2014/main" id="{593E4696-48DB-E824-D42A-7EA16BCE110D}"/>
              </a:ext>
            </a:extLst>
          </p:cNvPr>
          <p:cNvGrpSpPr/>
          <p:nvPr/>
        </p:nvGrpSpPr>
        <p:grpSpPr>
          <a:xfrm>
            <a:off x="8380733" y="3646621"/>
            <a:ext cx="623347" cy="367885"/>
            <a:chOff x="4629306" y="3409193"/>
            <a:chExt cx="367255" cy="244486"/>
          </a:xfrm>
        </p:grpSpPr>
        <p:sp>
          <p:nvSpPr>
            <p:cNvPr id="26" name="Google Shape;13842;p85">
              <a:extLst>
                <a:ext uri="{FF2B5EF4-FFF2-40B4-BE49-F238E27FC236}">
                  <a16:creationId xmlns:a16="http://schemas.microsoft.com/office/drawing/2014/main" id="{B2AA351F-18A8-21A1-EF2F-F64EA5D9D05F}"/>
                </a:ext>
              </a:extLst>
            </p:cNvPr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43;p85">
              <a:extLst>
                <a:ext uri="{FF2B5EF4-FFF2-40B4-BE49-F238E27FC236}">
                  <a16:creationId xmlns:a16="http://schemas.microsoft.com/office/drawing/2014/main" id="{8C1A8E92-E8E1-C2DF-328E-BA2710C90007}"/>
                </a:ext>
              </a:extLst>
            </p:cNvPr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44;p85">
              <a:extLst>
                <a:ext uri="{FF2B5EF4-FFF2-40B4-BE49-F238E27FC236}">
                  <a16:creationId xmlns:a16="http://schemas.microsoft.com/office/drawing/2014/main" id="{8F9127C4-B19B-A3F9-9269-26BB45B2FE29}"/>
                </a:ext>
              </a:extLst>
            </p:cNvPr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5;p85">
              <a:extLst>
                <a:ext uri="{FF2B5EF4-FFF2-40B4-BE49-F238E27FC236}">
                  <a16:creationId xmlns:a16="http://schemas.microsoft.com/office/drawing/2014/main" id="{908FB7CB-7836-7BD5-7C1B-5757D1296B79}"/>
                </a:ext>
              </a:extLst>
            </p:cNvPr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46;p85">
              <a:extLst>
                <a:ext uri="{FF2B5EF4-FFF2-40B4-BE49-F238E27FC236}">
                  <a16:creationId xmlns:a16="http://schemas.microsoft.com/office/drawing/2014/main" id="{11246C22-4DD3-9E1A-61A7-0A5764521148}"/>
                </a:ext>
              </a:extLst>
            </p:cNvPr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47;p85">
              <a:extLst>
                <a:ext uri="{FF2B5EF4-FFF2-40B4-BE49-F238E27FC236}">
                  <a16:creationId xmlns:a16="http://schemas.microsoft.com/office/drawing/2014/main" id="{EE0DF998-F83F-274A-B16F-55D5C3C1E544}"/>
                </a:ext>
              </a:extLst>
            </p:cNvPr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48;p85">
              <a:extLst>
                <a:ext uri="{FF2B5EF4-FFF2-40B4-BE49-F238E27FC236}">
                  <a16:creationId xmlns:a16="http://schemas.microsoft.com/office/drawing/2014/main" id="{94FA72D9-70C5-DAE3-B71B-2A1873341E75}"/>
                </a:ext>
              </a:extLst>
            </p:cNvPr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49;p85">
              <a:extLst>
                <a:ext uri="{FF2B5EF4-FFF2-40B4-BE49-F238E27FC236}">
                  <a16:creationId xmlns:a16="http://schemas.microsoft.com/office/drawing/2014/main" id="{51253C43-FE67-1A19-5826-7DD147CEF09A}"/>
                </a:ext>
              </a:extLst>
            </p:cNvPr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50;p85">
              <a:extLst>
                <a:ext uri="{FF2B5EF4-FFF2-40B4-BE49-F238E27FC236}">
                  <a16:creationId xmlns:a16="http://schemas.microsoft.com/office/drawing/2014/main" id="{1B62B9C7-E0FF-9838-27A6-DBB3169B4E2B}"/>
                </a:ext>
              </a:extLst>
            </p:cNvPr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851;p85">
              <a:extLst>
                <a:ext uri="{FF2B5EF4-FFF2-40B4-BE49-F238E27FC236}">
                  <a16:creationId xmlns:a16="http://schemas.microsoft.com/office/drawing/2014/main" id="{A0F9B86A-FAA5-1F31-FC66-60E90F9D5514}"/>
                </a:ext>
              </a:extLst>
            </p:cNvPr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3989;p85">
            <a:extLst>
              <a:ext uri="{FF2B5EF4-FFF2-40B4-BE49-F238E27FC236}">
                <a16:creationId xmlns:a16="http://schemas.microsoft.com/office/drawing/2014/main" id="{4DA77718-967C-F191-4CB3-904605871ED7}"/>
              </a:ext>
            </a:extLst>
          </p:cNvPr>
          <p:cNvGrpSpPr/>
          <p:nvPr/>
        </p:nvGrpSpPr>
        <p:grpSpPr>
          <a:xfrm>
            <a:off x="8184976" y="2347179"/>
            <a:ext cx="473242" cy="483950"/>
            <a:chOff x="7055134" y="2919170"/>
            <a:chExt cx="290321" cy="310820"/>
          </a:xfrm>
        </p:grpSpPr>
        <p:sp>
          <p:nvSpPr>
            <p:cNvPr id="37" name="Google Shape;13990;p85">
              <a:extLst>
                <a:ext uri="{FF2B5EF4-FFF2-40B4-BE49-F238E27FC236}">
                  <a16:creationId xmlns:a16="http://schemas.microsoft.com/office/drawing/2014/main" id="{9B52FC88-75BC-C0B1-7BFB-1128C8FE7280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91;p85">
              <a:extLst>
                <a:ext uri="{FF2B5EF4-FFF2-40B4-BE49-F238E27FC236}">
                  <a16:creationId xmlns:a16="http://schemas.microsoft.com/office/drawing/2014/main" id="{53194563-63F4-9C27-43D3-3525851DC3D6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92;p85">
              <a:extLst>
                <a:ext uri="{FF2B5EF4-FFF2-40B4-BE49-F238E27FC236}">
                  <a16:creationId xmlns:a16="http://schemas.microsoft.com/office/drawing/2014/main" id="{49B39B13-07C8-75F9-D58C-58EBAB525105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93;p85">
              <a:extLst>
                <a:ext uri="{FF2B5EF4-FFF2-40B4-BE49-F238E27FC236}">
                  <a16:creationId xmlns:a16="http://schemas.microsoft.com/office/drawing/2014/main" id="{51598A50-7AAF-2472-D873-C09D3802A1F9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994;p85">
              <a:extLst>
                <a:ext uri="{FF2B5EF4-FFF2-40B4-BE49-F238E27FC236}">
                  <a16:creationId xmlns:a16="http://schemas.microsoft.com/office/drawing/2014/main" id="{4D27E23B-5E93-1CD3-C91C-BC3090D5FBCE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995;p85">
              <a:extLst>
                <a:ext uri="{FF2B5EF4-FFF2-40B4-BE49-F238E27FC236}">
                  <a16:creationId xmlns:a16="http://schemas.microsoft.com/office/drawing/2014/main" id="{C2D6C40E-C4BE-60B8-4EF5-C71190E6E753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996;p85">
              <a:extLst>
                <a:ext uri="{FF2B5EF4-FFF2-40B4-BE49-F238E27FC236}">
                  <a16:creationId xmlns:a16="http://schemas.microsoft.com/office/drawing/2014/main" id="{7E9B095A-C0BD-DC80-E83C-5EA688EAF829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997;p85">
              <a:extLst>
                <a:ext uri="{FF2B5EF4-FFF2-40B4-BE49-F238E27FC236}">
                  <a16:creationId xmlns:a16="http://schemas.microsoft.com/office/drawing/2014/main" id="{5A540F86-3AC7-810A-60DA-F38E98D69D70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998;p85">
              <a:extLst>
                <a:ext uri="{FF2B5EF4-FFF2-40B4-BE49-F238E27FC236}">
                  <a16:creationId xmlns:a16="http://schemas.microsoft.com/office/drawing/2014/main" id="{63A2E0CD-750C-6FDC-3D62-C5C5827EDE5C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999;p85">
              <a:extLst>
                <a:ext uri="{FF2B5EF4-FFF2-40B4-BE49-F238E27FC236}">
                  <a16:creationId xmlns:a16="http://schemas.microsoft.com/office/drawing/2014/main" id="{85DF397A-7EF5-85E7-42DC-9208E6D73F8E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00;p85">
              <a:extLst>
                <a:ext uri="{FF2B5EF4-FFF2-40B4-BE49-F238E27FC236}">
                  <a16:creationId xmlns:a16="http://schemas.microsoft.com/office/drawing/2014/main" id="{19EFCC5A-28E2-3EDB-10B5-562F20A3580D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01;p85">
              <a:extLst>
                <a:ext uri="{FF2B5EF4-FFF2-40B4-BE49-F238E27FC236}">
                  <a16:creationId xmlns:a16="http://schemas.microsoft.com/office/drawing/2014/main" id="{A197D4FE-9AFF-248D-257A-7392C910F41F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002;p85">
              <a:extLst>
                <a:ext uri="{FF2B5EF4-FFF2-40B4-BE49-F238E27FC236}">
                  <a16:creationId xmlns:a16="http://schemas.microsoft.com/office/drawing/2014/main" id="{417F7696-4D7E-0C57-E8E2-A7B94802A304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003;p85">
              <a:extLst>
                <a:ext uri="{FF2B5EF4-FFF2-40B4-BE49-F238E27FC236}">
                  <a16:creationId xmlns:a16="http://schemas.microsoft.com/office/drawing/2014/main" id="{59A6EF51-F8C3-8BB9-0690-BE362CFDCF37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2800;p83">
            <a:extLst>
              <a:ext uri="{FF2B5EF4-FFF2-40B4-BE49-F238E27FC236}">
                <a16:creationId xmlns:a16="http://schemas.microsoft.com/office/drawing/2014/main" id="{75177388-133E-5E1F-BA2B-92441CA2BA44}"/>
              </a:ext>
            </a:extLst>
          </p:cNvPr>
          <p:cNvGrpSpPr/>
          <p:nvPr/>
        </p:nvGrpSpPr>
        <p:grpSpPr>
          <a:xfrm>
            <a:off x="6054722" y="4436425"/>
            <a:ext cx="487845" cy="381300"/>
            <a:chOff x="3963652" y="1999759"/>
            <a:chExt cx="374154" cy="284050"/>
          </a:xfrm>
        </p:grpSpPr>
        <p:sp>
          <p:nvSpPr>
            <p:cNvPr id="52" name="Google Shape;12801;p83">
              <a:extLst>
                <a:ext uri="{FF2B5EF4-FFF2-40B4-BE49-F238E27FC236}">
                  <a16:creationId xmlns:a16="http://schemas.microsoft.com/office/drawing/2014/main" id="{DD6A1B14-95B6-6DA2-343D-5C9F85005F51}"/>
                </a:ext>
              </a:extLst>
            </p:cNvPr>
            <p:cNvSpPr/>
            <p:nvPr/>
          </p:nvSpPr>
          <p:spPr>
            <a:xfrm>
              <a:off x="4123441" y="2104652"/>
              <a:ext cx="214366" cy="179158"/>
            </a:xfrm>
            <a:custGeom>
              <a:avLst/>
              <a:gdLst/>
              <a:ahLst/>
              <a:cxnLst/>
              <a:rect l="l" t="t" r="r" b="b"/>
              <a:pathLst>
                <a:path w="6740" h="5633" extrusionOk="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802;p83">
              <a:extLst>
                <a:ext uri="{FF2B5EF4-FFF2-40B4-BE49-F238E27FC236}">
                  <a16:creationId xmlns:a16="http://schemas.microsoft.com/office/drawing/2014/main" id="{7EA12311-C30B-DEA3-AB25-79CCB33F8B5D}"/>
                </a:ext>
              </a:extLst>
            </p:cNvPr>
            <p:cNvSpPr/>
            <p:nvPr/>
          </p:nvSpPr>
          <p:spPr>
            <a:xfrm>
              <a:off x="3963652" y="1999759"/>
              <a:ext cx="374154" cy="283669"/>
            </a:xfrm>
            <a:custGeom>
              <a:avLst/>
              <a:gdLst/>
              <a:ahLst/>
              <a:cxnLst/>
              <a:rect l="l" t="t" r="r" b="b"/>
              <a:pathLst>
                <a:path w="11764" h="8919" extrusionOk="0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803;p83">
              <a:extLst>
                <a:ext uri="{FF2B5EF4-FFF2-40B4-BE49-F238E27FC236}">
                  <a16:creationId xmlns:a16="http://schemas.microsoft.com/office/drawing/2014/main" id="{4C4FB189-70AB-9E6B-4FB4-17FE084F1458}"/>
                </a:ext>
              </a:extLst>
            </p:cNvPr>
            <p:cNvSpPr/>
            <p:nvPr/>
          </p:nvSpPr>
          <p:spPr>
            <a:xfrm>
              <a:off x="4069309" y="2061874"/>
              <a:ext cx="234435" cy="182911"/>
            </a:xfrm>
            <a:custGeom>
              <a:avLst/>
              <a:gdLst/>
              <a:ahLst/>
              <a:cxnLst/>
              <a:rect l="l" t="t" r="r" b="b"/>
              <a:pathLst>
                <a:path w="7371" h="5751" extrusionOk="0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9408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26545" y="279344"/>
            <a:ext cx="5258255" cy="613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Inertia" pitchFamily="50" charset="0"/>
              </a:rPr>
              <a:t>Limitations</a:t>
            </a:r>
            <a:endParaRPr sz="2800" dirty="0">
              <a:latin typeface="Inertia" pitchFamily="50" charset="0"/>
            </a:endParaRP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584BEDAD-A655-5E7B-5AC0-ACFC4DB0FD94}"/>
              </a:ext>
            </a:extLst>
          </p:cNvPr>
          <p:cNvCxnSpPr/>
          <p:nvPr/>
        </p:nvCxnSpPr>
        <p:spPr>
          <a:xfrm>
            <a:off x="239390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CC1969-6D9D-B127-3183-FC3373B391F4}"/>
              </a:ext>
            </a:extLst>
          </p:cNvPr>
          <p:cNvSpPr txBox="1"/>
          <p:nvPr/>
        </p:nvSpPr>
        <p:spPr>
          <a:xfrm>
            <a:off x="239390" y="893134"/>
            <a:ext cx="65577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If there are </a:t>
            </a:r>
            <a:r>
              <a:rPr lang="en-US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multiple doors</a:t>
            </a: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 for the same room, the project becomes quite complex.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If one component in a </a:t>
            </a:r>
            <a:r>
              <a:rPr lang="en-US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series circuit </a:t>
            </a: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fails, then all the components in the circuit fail because the circuit has been broken.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The </a:t>
            </a:r>
            <a:r>
              <a:rPr lang="en-US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propagation delay </a:t>
            </a: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of asynchronous counters is very large, while counting large number of bits. Due to this delay, counting errors may occur for high clock frequencies.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We cannot increment multiple counts of people entering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833874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DE49-D22B-4E87-B1C4-8B1F798D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4" y="813547"/>
            <a:ext cx="7658754" cy="2689411"/>
          </a:xfrm>
        </p:spPr>
        <p:txBody>
          <a:bodyPr/>
          <a:lstStyle/>
          <a:p>
            <a:pPr algn="ctr"/>
            <a:r>
              <a:rPr lang="en-US" sz="5400" dirty="0">
                <a:latin typeface="Inertia" pitchFamily="50" charset="0"/>
              </a:rPr>
              <a:t>Alternative Solutions to Our Problem</a:t>
            </a:r>
            <a:endParaRPr lang="en-IN" sz="5400" dirty="0">
              <a:latin typeface="Inertia" pitchFamily="5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2FBAC-2C60-4729-A40A-7B7A7E586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711" y="4194075"/>
            <a:ext cx="6148578" cy="660313"/>
          </a:xfrm>
        </p:spPr>
        <p:txBody>
          <a:bodyPr/>
          <a:lstStyle/>
          <a:p>
            <a:pPr marL="0" indent="0" algn="ctr">
              <a:buClr>
                <a:schemeClr val="accent1"/>
              </a:buClr>
              <a:buSzPts val="2400"/>
              <a:buNone/>
            </a:pPr>
            <a:r>
              <a:rPr lang="en-IN" sz="3200" b="1" dirty="0" err="1">
                <a:solidFill>
                  <a:schemeClr val="bg1"/>
                </a:solidFill>
                <a:latin typeface="Inertia" pitchFamily="50" charset="0"/>
              </a:rPr>
              <a:t>Pratyush</a:t>
            </a:r>
            <a:r>
              <a:rPr lang="en-IN" sz="3200" b="1" dirty="0">
                <a:solidFill>
                  <a:schemeClr val="bg1"/>
                </a:solidFill>
                <a:latin typeface="Inertia" pitchFamily="50" charset="0"/>
              </a:rPr>
              <a:t> Chowdhury</a:t>
            </a:r>
            <a:endParaRPr lang="en-IN" sz="3200" dirty="0">
              <a:solidFill>
                <a:schemeClr val="bg1"/>
              </a:solidFill>
              <a:latin typeface="Inertia" pitchFamily="50" charset="0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24819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54728" y="252625"/>
            <a:ext cx="5667847" cy="5819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Inertia" pitchFamily="50" charset="0"/>
              </a:rPr>
              <a:t>Alternative Solutions</a:t>
            </a:r>
            <a:endParaRPr sz="2800" dirty="0">
              <a:latin typeface="Inertia" pitchFamily="50" charset="0"/>
            </a:endParaRP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584BEDAD-A655-5E7B-5AC0-ACFC4DB0FD94}"/>
              </a:ext>
            </a:extLst>
          </p:cNvPr>
          <p:cNvCxnSpPr/>
          <p:nvPr/>
        </p:nvCxnSpPr>
        <p:spPr>
          <a:xfrm>
            <a:off x="239390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CC1969-6D9D-B127-3183-FC3373B391F4}"/>
              </a:ext>
            </a:extLst>
          </p:cNvPr>
          <p:cNvSpPr txBox="1"/>
          <p:nvPr/>
        </p:nvSpPr>
        <p:spPr>
          <a:xfrm>
            <a:off x="239390" y="865406"/>
            <a:ext cx="655779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</a:rPr>
              <a:t>Cameras on the cutting edge have impressive on-board computer vision. They can generate a ton of information about the areas they’re deployed in.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bg1"/>
              </a:solidFill>
              <a:effectLst/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So by installing a smart infrared camera or a thermal camera, we can keep track of people currently inside the theatre. This information can be relayed through a network to a display outside theatre showing the currently occupied seats.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Another Solution is to put sensors below or inside the seat which detect motion and transmit count data to display outside the theatre.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</p:txBody>
      </p:sp>
      <p:pic>
        <p:nvPicPr>
          <p:cNvPr id="1026" name="Picture 2" descr="Vision Sensors | KEYENCE America">
            <a:extLst>
              <a:ext uri="{FF2B5EF4-FFF2-40B4-BE49-F238E27FC236}">
                <a16:creationId xmlns:a16="http://schemas.microsoft.com/office/drawing/2014/main" id="{9C6A88C7-5AFB-257E-6FC0-87D44B4D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138" y="643806"/>
            <a:ext cx="2224862" cy="222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89C3B1-9549-EB76-793F-5525F3A2BA29}"/>
              </a:ext>
            </a:extLst>
          </p:cNvPr>
          <p:cNvSpPr txBox="1"/>
          <p:nvPr/>
        </p:nvSpPr>
        <p:spPr>
          <a:xfrm>
            <a:off x="6989135" y="2296566"/>
            <a:ext cx="222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Optical Vision Sensor</a:t>
            </a:r>
          </a:p>
        </p:txBody>
      </p:sp>
      <p:pic>
        <p:nvPicPr>
          <p:cNvPr id="1032" name="Picture 8" descr="German Brand Forklift Seat Sensor Switch Seat Occupancy Sensor Matress  Chair Seat Micro Switch Pressure Switch Low Price - Switch Control Signal  Sensor - AliExpress">
            <a:extLst>
              <a:ext uri="{FF2B5EF4-FFF2-40B4-BE49-F238E27FC236}">
                <a16:creationId xmlns:a16="http://schemas.microsoft.com/office/drawing/2014/main" id="{11D8210F-8FAA-52E4-8A3F-75E2E3A9B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750" l="10000" r="90000">
                        <a14:foregroundMark x1="41625" y1="37500" x2="41625" y2="37500"/>
                        <a14:foregroundMark x1="76750" y1="47250" x2="76750" y2="47250"/>
                        <a14:foregroundMark x1="75625" y1="38750" x2="75625" y2="38750"/>
                        <a14:foregroundMark x1="50375" y1="93750" x2="50375" y2="9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135" y="2693581"/>
            <a:ext cx="1748170" cy="17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EEC8D9-0A74-595C-6796-E4AED8988936}"/>
              </a:ext>
            </a:extLst>
          </p:cNvPr>
          <p:cNvSpPr txBox="1"/>
          <p:nvPr/>
        </p:nvSpPr>
        <p:spPr>
          <a:xfrm>
            <a:off x="6797180" y="4499694"/>
            <a:ext cx="2289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ontserrat" panose="00000500000000000000" pitchFamily="2" charset="0"/>
              </a:rPr>
              <a:t>Seat Occupancy Sensor</a:t>
            </a:r>
          </a:p>
        </p:txBody>
      </p:sp>
    </p:spTree>
    <p:extLst>
      <p:ext uri="{BB962C8B-B14F-4D97-AF65-F5344CB8AC3E}">
        <p14:creationId xmlns:p14="http://schemas.microsoft.com/office/powerpoint/2010/main" val="3968695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39390" y="277568"/>
            <a:ext cx="4629300" cy="5819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Inertia" pitchFamily="50" charset="0"/>
              </a:rPr>
              <a:t>Contribution Details</a:t>
            </a:r>
            <a:endParaRPr sz="2800" dirty="0">
              <a:latin typeface="Inertia" pitchFamily="50" charset="0"/>
            </a:endParaRP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584BEDAD-A655-5E7B-5AC0-ACFC4DB0FD94}"/>
              </a:ext>
            </a:extLst>
          </p:cNvPr>
          <p:cNvCxnSpPr/>
          <p:nvPr/>
        </p:nvCxnSpPr>
        <p:spPr>
          <a:xfrm>
            <a:off x="239390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CC1969-6D9D-B127-3183-FC3373B391F4}"/>
              </a:ext>
            </a:extLst>
          </p:cNvPr>
          <p:cNvSpPr txBox="1"/>
          <p:nvPr/>
        </p:nvSpPr>
        <p:spPr>
          <a:xfrm>
            <a:off x="154728" y="1021350"/>
            <a:ext cx="703996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PA-18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Avipsa Ghorai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 – Introduction to Flip Flops, Counters &amp; Asynchronous Counters</a:t>
            </a:r>
          </a:p>
          <a:p>
            <a:pPr>
              <a:buClr>
                <a:schemeClr val="accent1"/>
              </a:buClr>
            </a:pPr>
            <a:endParaRPr lang="en-IN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PA-16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Shivranjan Pathak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  - Advantages of FFs, Asynchronous Counters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PA-19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Vaishnavi Powar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  - Limitations of the implemented design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PA-20 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Krishnaraj Prashant Thadesar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 – Tinkercad Circuits, Demonstration of circuit.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/>
                </a:solidFill>
                <a:latin typeface="Montserrat ExtraLight" panose="00000300000000000000" pitchFamily="2" charset="0"/>
              </a:rPr>
              <a:t>PA-17 </a:t>
            </a:r>
            <a:r>
              <a:rPr lang="en-IN" sz="1600" b="1" dirty="0" err="1">
                <a:solidFill>
                  <a:schemeClr val="bg1"/>
                </a:solidFill>
                <a:latin typeface="Montserrat ExtraLight" panose="00000300000000000000" pitchFamily="2" charset="0"/>
              </a:rPr>
              <a:t>Pratyush</a:t>
            </a:r>
            <a:r>
              <a:rPr lang="en-IN" sz="1600" b="1" dirty="0">
                <a:solidFill>
                  <a:schemeClr val="bg1"/>
                </a:solidFill>
                <a:latin typeface="Montserrat ExtraLight" panose="00000300000000000000" pitchFamily="2" charset="0"/>
              </a:rPr>
              <a:t> Chowdhury</a:t>
            </a:r>
            <a:r>
              <a:rPr lang="en-IN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 - Other Solutions, conclusion &amp;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78605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39390" y="279344"/>
            <a:ext cx="4629300" cy="5819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Inertia" pitchFamily="50" charset="0"/>
              </a:rPr>
              <a:t>Bibliography</a:t>
            </a:r>
            <a:endParaRPr sz="2800" dirty="0">
              <a:latin typeface="Inertia" pitchFamily="50" charset="0"/>
            </a:endParaRP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584BEDAD-A655-5E7B-5AC0-ACFC4DB0FD94}"/>
              </a:ext>
            </a:extLst>
          </p:cNvPr>
          <p:cNvCxnSpPr/>
          <p:nvPr/>
        </p:nvCxnSpPr>
        <p:spPr>
          <a:xfrm>
            <a:off x="239390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CC1969-6D9D-B127-3183-FC3373B391F4}"/>
              </a:ext>
            </a:extLst>
          </p:cNvPr>
          <p:cNvSpPr txBox="1"/>
          <p:nvPr/>
        </p:nvSpPr>
        <p:spPr>
          <a:xfrm>
            <a:off x="239390" y="1106410"/>
            <a:ext cx="663633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u="sng" dirty="0">
                <a:solidFill>
                  <a:schemeClr val="bg1"/>
                </a:solidFill>
                <a:latin typeface="Montserrat ExtraLight" panose="00000300000000000000" pitchFamily="2" charset="0"/>
                <a:hlinkClick r:id="rId4"/>
              </a:rPr>
              <a:t>https://www.tinkercad.com/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u="sng" dirty="0">
              <a:solidFill>
                <a:schemeClr val="bg1"/>
              </a:solidFill>
              <a:latin typeface="Montserrat ExtraLight" panose="00000300000000000000" pitchFamily="2" charset="0"/>
              <a:hlinkClick r:id="rId4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u="sng" dirty="0">
                <a:solidFill>
                  <a:schemeClr val="bg1"/>
                </a:solidFill>
                <a:latin typeface="Montserrat ExtraLight" panose="00000300000000000000" pitchFamily="2" charset="0"/>
                <a:hlinkClick r:id="rId4"/>
              </a:rPr>
              <a:t>https://www.electronicshub.org/asynchronous-counter/</a:t>
            </a:r>
            <a:endParaRPr lang="en-IN" sz="1600" u="sng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u="sng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u="sng" dirty="0">
                <a:solidFill>
                  <a:schemeClr val="bg1"/>
                </a:solidFill>
                <a:latin typeface="Montserrat ExtraLight" panose="00000300000000000000" pitchFamily="2" charset="0"/>
                <a:hlinkClick r:id="rId5"/>
              </a:rPr>
              <a:t>https://www.tutorialspoint.com/digital_circuits/digital_circuits_counters.htm#:~:text=Synchronous%20counters-,Asynchronous%20Counters,its%20previous%20stage%20flip%2Dflop</a:t>
            </a:r>
            <a:endParaRPr lang="en-IN" sz="1600" u="sng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u="sng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u="sng" dirty="0">
                <a:solidFill>
                  <a:schemeClr val="bg1"/>
                </a:solidFill>
                <a:latin typeface="Montserrat ExtraLight" panose="00000300000000000000" pitchFamily="2" charset="0"/>
                <a:hlinkClick r:id="rId6"/>
              </a:rPr>
              <a:t>https://www.daenotes.com/electronics/digital-electronics/flip-flops-types-applications-woking</a:t>
            </a:r>
            <a:endParaRPr lang="en-IN" sz="1600" u="sng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1600" u="sng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u="sng" dirty="0">
                <a:solidFill>
                  <a:schemeClr val="bg1"/>
                </a:solidFill>
                <a:latin typeface="Montserrat ExtraLight" panose="00000300000000000000" pitchFamily="2" charset="0"/>
              </a:rPr>
              <a:t>https://www.electronics-tutorials.ws/counter/mod-counters.html</a:t>
            </a:r>
          </a:p>
        </p:txBody>
      </p:sp>
    </p:spTree>
    <p:extLst>
      <p:ext uri="{BB962C8B-B14F-4D97-AF65-F5344CB8AC3E}">
        <p14:creationId xmlns:p14="http://schemas.microsoft.com/office/powerpoint/2010/main" val="3011996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sz="3200" dirty="0"/>
              <a:t>!</a:t>
            </a:r>
            <a:endParaRPr sz="3200"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0" y="1848661"/>
            <a:ext cx="3188086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Do you have any questions?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924870" y="155259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999223" y="293800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00432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C5E978E5-DC5C-4CEF-9473-4BD7A51360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717436"/>
                  </p:ext>
                </p:extLst>
              </p:nvPr>
            </p:nvGraphicFramePr>
            <p:xfrm>
              <a:off x="1524000" y="976779"/>
              <a:ext cx="6096000" cy="4064000"/>
            </p:xfrm>
            <a:graphic>
              <a:graphicData uri="http://schemas.microsoft.com/office/powerpoint/2016/summaryzoom">
                <psuz:summaryZm>
                  <psuz:summaryZmObj sectionId="{0044648F-711D-4E33-B3D0-7D067B3345DD}">
                    <psuz:zmPr id="{94899A7E-94E7-4F35-A830-22AC82705AB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39894" y="121922"/>
                          <a:ext cx="2167466" cy="1219199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0CAD859C-36C7-42D0-AA12-5DEA15EA26BB}">
                    <psuz:zmPr id="{EB404FEB-2824-4198-BD83-8C2D7AA7BF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88640" y="121922"/>
                          <a:ext cx="2167466" cy="1219199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828D0F48-7280-43C6-B178-1C71D680FCAB}">
                    <psuz:zmPr id="{5412A896-3911-4897-8C04-D63A559EB30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39894" y="1422401"/>
                          <a:ext cx="2167466" cy="1219199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BBD05E45-2994-4EF4-A70F-15B4DF32BBB5}">
                    <psuz:zmPr id="{C785BF88-C2F6-4DB0-B80E-33EEE075BAB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88640" y="1422401"/>
                          <a:ext cx="2167466" cy="1219199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03B0C92D-39B4-4BA0-990C-1A07CA6E79D3}" offsetFactorX="51875" offsetFactorY="6618">
                    <psuz:zmPr id="{4BABC9E7-8704-46F5-B210-0932D532AAE3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964267" y="2803562"/>
                          <a:ext cx="2167466" cy="1219199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C5E978E5-DC5C-4CEF-9473-4BD7A513602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524000" y="976779"/>
                <a:ext cx="6096000" cy="4064000"/>
                <a:chOff x="1524000" y="976779"/>
                <a:chExt cx="6096000" cy="4064000"/>
              </a:xfrm>
            </p:grpSpPr>
            <p:pic>
              <p:nvPicPr>
                <p:cNvPr id="8" name="Picture 8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3894" y="1098701"/>
                  <a:ext cx="2167466" cy="1219199"/>
                </a:xfrm>
                <a:prstGeom prst="rect">
                  <a:avLst/>
                </a:prstGeom>
              </p:spPr>
            </p:pic>
            <p:pic>
              <p:nvPicPr>
                <p:cNvPr id="9" name="Picture 9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2640" y="1098701"/>
                  <a:ext cx="2167466" cy="1219199"/>
                </a:xfrm>
                <a:prstGeom prst="rect">
                  <a:avLst/>
                </a:prstGeom>
              </p:spPr>
            </p:pic>
            <p:pic>
              <p:nvPicPr>
                <p:cNvPr id="10" name="Picture 10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3894" y="2399180"/>
                  <a:ext cx="2167466" cy="1219199"/>
                </a:xfrm>
                <a:prstGeom prst="rect">
                  <a:avLst/>
                </a:prstGeom>
              </p:spPr>
            </p:pic>
            <p:pic>
              <p:nvPicPr>
                <p:cNvPr id="11" name="Picture 11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2640" y="2399180"/>
                  <a:ext cx="2167466" cy="1219199"/>
                </a:xfrm>
                <a:prstGeom prst="rect">
                  <a:avLst/>
                </a:prstGeom>
              </p:spPr>
            </p:pic>
            <p:pic>
              <p:nvPicPr>
                <p:cNvPr id="12" name="Picture 12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8267" y="3780341"/>
                  <a:ext cx="2167466" cy="1219199"/>
                </a:xfrm>
                <a:prstGeom prst="rect">
                  <a:avLst/>
                </a:prstGeom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A1F09C1-2BF3-46B8-83C1-B673C2F3460A}"/>
              </a:ext>
            </a:extLst>
          </p:cNvPr>
          <p:cNvSpPr txBox="1"/>
          <p:nvPr/>
        </p:nvSpPr>
        <p:spPr>
          <a:xfrm>
            <a:off x="2097741" y="207338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cribble Box" panose="02000000000000000000" pitchFamily="2" charset="0"/>
              </a:rPr>
              <a:t>Contents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3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DE49-D22B-4E87-B1C4-8B1F798D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47" y="880264"/>
            <a:ext cx="7658754" cy="2420988"/>
          </a:xfrm>
        </p:spPr>
        <p:txBody>
          <a:bodyPr/>
          <a:lstStyle/>
          <a:p>
            <a:pPr algn="ctr"/>
            <a:r>
              <a:rPr lang="en-US" sz="7200" dirty="0">
                <a:latin typeface="Scribble Box" panose="02000000000000000000" pitchFamily="2" charset="0"/>
              </a:rPr>
              <a:t>Introduction</a:t>
            </a:r>
            <a:br>
              <a:rPr lang="en-US" sz="7200" dirty="0">
                <a:latin typeface="Scribble Box" panose="02000000000000000000" pitchFamily="2" charset="0"/>
              </a:rPr>
            </a:br>
            <a:r>
              <a:rPr lang="en-US" sz="7200" dirty="0">
                <a:latin typeface="Scribble Box" panose="02000000000000000000" pitchFamily="2" charset="0"/>
              </a:rPr>
              <a:t>&amp; Insights</a:t>
            </a:r>
            <a:endParaRPr lang="en-IN" sz="7200" dirty="0">
              <a:latin typeface="Scribble Box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2FBAC-2C60-4729-A40A-7B7A7E586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9109" y="4173904"/>
            <a:ext cx="3725781" cy="660313"/>
          </a:xfrm>
        </p:spPr>
        <p:txBody>
          <a:bodyPr/>
          <a:lstStyle/>
          <a:p>
            <a:pPr marL="0" indent="0">
              <a:buClr>
                <a:schemeClr val="accent1"/>
              </a:buClr>
              <a:buSzPts val="2400"/>
              <a:buNone/>
            </a:pPr>
            <a:r>
              <a:rPr lang="en-US" sz="3200" dirty="0" err="1">
                <a:solidFill>
                  <a:schemeClr val="bg1"/>
                </a:solidFill>
                <a:latin typeface="Inertia" pitchFamily="50" charset="0"/>
                <a:sym typeface="Montserrat ExtraBold"/>
              </a:rPr>
              <a:t>Avipsa</a:t>
            </a:r>
            <a:r>
              <a:rPr lang="en-US" sz="3200" dirty="0">
                <a:solidFill>
                  <a:schemeClr val="bg1"/>
                </a:solidFill>
                <a:latin typeface="Inertia" pitchFamily="50" charset="0"/>
                <a:sym typeface="Montserrat Extra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nertia" pitchFamily="50" charset="0"/>
                <a:sym typeface="Montserrat ExtraBold"/>
              </a:rPr>
              <a:t>Ghorai</a:t>
            </a:r>
            <a:endParaRPr lang="en-IN" sz="3200" dirty="0">
              <a:solidFill>
                <a:schemeClr val="bg1"/>
              </a:solidFill>
              <a:latin typeface="Inertia" pitchFamily="50" charset="0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541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43245" y="325637"/>
            <a:ext cx="576764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chemeClr val="accent1"/>
                </a:solidFill>
                <a:latin typeface="Fenwick Outline" panose="02000503030000020003" pitchFamily="50" charset="0"/>
              </a:rPr>
              <a:t>Problem Statement</a:t>
            </a:r>
            <a:endParaRPr sz="3600" dirty="0">
              <a:solidFill>
                <a:schemeClr val="accent1"/>
              </a:solidFill>
              <a:latin typeface="Fenwick Outline" panose="02000503030000020003" pitchFamily="50" charset="0"/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43245" y="1336948"/>
            <a:ext cx="5757309" cy="3385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 </a:t>
            </a:r>
            <a:r>
              <a:rPr lang="en-US" sz="1800" b="1" dirty="0"/>
              <a:t>4D movie Theater </a:t>
            </a:r>
            <a:r>
              <a:rPr lang="en-US" sz="1800" dirty="0"/>
              <a:t>has a capacity of </a:t>
            </a:r>
            <a:r>
              <a:rPr lang="en-US" sz="1800" b="1" dirty="0"/>
              <a:t>5 seats</a:t>
            </a:r>
            <a:r>
              <a:rPr lang="en-US" sz="1800" dirty="0"/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Design a </a:t>
            </a:r>
            <a:r>
              <a:rPr lang="en-US" sz="1800" b="1" dirty="0"/>
              <a:t>digital system </a:t>
            </a:r>
            <a:r>
              <a:rPr lang="en-US" sz="1800" dirty="0"/>
              <a:t>to be </a:t>
            </a:r>
            <a:r>
              <a:rPr lang="en-US" sz="1800" b="1" dirty="0"/>
              <a:t>installed at entry </a:t>
            </a:r>
            <a:r>
              <a:rPr lang="en-US" sz="1800" dirty="0"/>
              <a:t>of the theater for </a:t>
            </a:r>
            <a:r>
              <a:rPr lang="en-US" sz="1800" b="1" dirty="0"/>
              <a:t>counting the entrants</a:t>
            </a:r>
            <a:r>
              <a:rPr lang="en-US" sz="1800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Give the indication when the theater is full. Comment on the </a:t>
            </a:r>
            <a:r>
              <a:rPr lang="en-US" sz="1800" b="1" dirty="0"/>
              <a:t>advantages </a:t>
            </a:r>
            <a:r>
              <a:rPr lang="en-US" sz="1800" dirty="0"/>
              <a:t>and </a:t>
            </a:r>
            <a:r>
              <a:rPr lang="en-US" sz="1800" b="1" dirty="0"/>
              <a:t>limitations</a:t>
            </a:r>
            <a:r>
              <a:rPr lang="en-US" sz="1800" dirty="0"/>
              <a:t> of the circuit designed.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Mention </a:t>
            </a:r>
            <a:r>
              <a:rPr lang="en-US" sz="1800" b="1" dirty="0"/>
              <a:t>any other solution </a:t>
            </a:r>
            <a:r>
              <a:rPr lang="en-US" sz="1800" dirty="0"/>
              <a:t>available for the same problem.</a:t>
            </a:r>
            <a:endParaRPr sz="1800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243245" y="26516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oogle Shape;12884;p83">
            <a:extLst>
              <a:ext uri="{FF2B5EF4-FFF2-40B4-BE49-F238E27FC236}">
                <a16:creationId xmlns:a16="http://schemas.microsoft.com/office/drawing/2014/main" id="{C90C8986-09B7-F96D-AEFA-70625B3C79D5}"/>
              </a:ext>
            </a:extLst>
          </p:cNvPr>
          <p:cNvGrpSpPr/>
          <p:nvPr/>
        </p:nvGrpSpPr>
        <p:grpSpPr>
          <a:xfrm>
            <a:off x="6724030" y="1742302"/>
            <a:ext cx="413960" cy="462182"/>
            <a:chOff x="4882340" y="1509358"/>
            <a:chExt cx="246171" cy="351095"/>
          </a:xfrm>
        </p:grpSpPr>
        <p:sp>
          <p:nvSpPr>
            <p:cNvPr id="3" name="Google Shape;12885;p83">
              <a:extLst>
                <a:ext uri="{FF2B5EF4-FFF2-40B4-BE49-F238E27FC236}">
                  <a16:creationId xmlns:a16="http://schemas.microsoft.com/office/drawing/2014/main" id="{8799E8C0-BE3E-6092-4531-59990C2D5BCA}"/>
                </a:ext>
              </a:extLst>
            </p:cNvPr>
            <p:cNvSpPr/>
            <p:nvPr/>
          </p:nvSpPr>
          <p:spPr>
            <a:xfrm>
              <a:off x="4935709" y="1576784"/>
              <a:ext cx="30724" cy="30692"/>
            </a:xfrm>
            <a:custGeom>
              <a:avLst/>
              <a:gdLst/>
              <a:ahLst/>
              <a:cxnLst/>
              <a:rect l="l" t="t" r="r" b="b"/>
              <a:pathLst>
                <a:path w="966" h="965" extrusionOk="0">
                  <a:moveTo>
                    <a:pt x="787" y="0"/>
                  </a:moveTo>
                  <a:cubicBezTo>
                    <a:pt x="346" y="0"/>
                    <a:pt x="1" y="357"/>
                    <a:pt x="1" y="798"/>
                  </a:cubicBezTo>
                  <a:cubicBezTo>
                    <a:pt x="1" y="881"/>
                    <a:pt x="72" y="965"/>
                    <a:pt x="156" y="965"/>
                  </a:cubicBezTo>
                  <a:cubicBezTo>
                    <a:pt x="251" y="965"/>
                    <a:pt x="322" y="881"/>
                    <a:pt x="322" y="798"/>
                  </a:cubicBezTo>
                  <a:cubicBezTo>
                    <a:pt x="322" y="548"/>
                    <a:pt x="525" y="322"/>
                    <a:pt x="799" y="322"/>
                  </a:cubicBezTo>
                  <a:cubicBezTo>
                    <a:pt x="882" y="322"/>
                    <a:pt x="965" y="250"/>
                    <a:pt x="965" y="155"/>
                  </a:cubicBezTo>
                  <a:cubicBezTo>
                    <a:pt x="953" y="84"/>
                    <a:pt x="870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886;p83">
              <a:extLst>
                <a:ext uri="{FF2B5EF4-FFF2-40B4-BE49-F238E27FC236}">
                  <a16:creationId xmlns:a16="http://schemas.microsoft.com/office/drawing/2014/main" id="{B8EC8319-C053-7F4B-723A-F7E71AF694FE}"/>
                </a:ext>
              </a:extLst>
            </p:cNvPr>
            <p:cNvSpPr/>
            <p:nvPr/>
          </p:nvSpPr>
          <p:spPr>
            <a:xfrm>
              <a:off x="5043655" y="1597235"/>
              <a:ext cx="30692" cy="31073"/>
            </a:xfrm>
            <a:custGeom>
              <a:avLst/>
              <a:gdLst/>
              <a:ahLst/>
              <a:cxnLst/>
              <a:rect l="l" t="t" r="r" b="b"/>
              <a:pathLst>
                <a:path w="965" h="97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417" y="334"/>
                    <a:pt x="631" y="536"/>
                    <a:pt x="631" y="810"/>
                  </a:cubicBezTo>
                  <a:cubicBezTo>
                    <a:pt x="631" y="893"/>
                    <a:pt x="714" y="977"/>
                    <a:pt x="798" y="977"/>
                  </a:cubicBezTo>
                  <a:cubicBezTo>
                    <a:pt x="881" y="977"/>
                    <a:pt x="965" y="893"/>
                    <a:pt x="965" y="810"/>
                  </a:cubicBezTo>
                  <a:cubicBezTo>
                    <a:pt x="953" y="357"/>
                    <a:pt x="584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887;p83">
              <a:extLst>
                <a:ext uri="{FF2B5EF4-FFF2-40B4-BE49-F238E27FC236}">
                  <a16:creationId xmlns:a16="http://schemas.microsoft.com/office/drawing/2014/main" id="{464BC8AA-C960-3DEB-D835-9154D426A608}"/>
                </a:ext>
              </a:extLst>
            </p:cNvPr>
            <p:cNvSpPr/>
            <p:nvPr/>
          </p:nvSpPr>
          <p:spPr>
            <a:xfrm>
              <a:off x="4993657" y="1538046"/>
              <a:ext cx="36003" cy="26271"/>
            </a:xfrm>
            <a:custGeom>
              <a:avLst/>
              <a:gdLst/>
              <a:ahLst/>
              <a:cxnLst/>
              <a:rect l="l" t="t" r="r" b="b"/>
              <a:pathLst>
                <a:path w="1132" h="826" extrusionOk="0">
                  <a:moveTo>
                    <a:pt x="315" y="0"/>
                  </a:moveTo>
                  <a:cubicBezTo>
                    <a:pt x="262" y="0"/>
                    <a:pt x="209" y="5"/>
                    <a:pt x="155" y="16"/>
                  </a:cubicBezTo>
                  <a:cubicBezTo>
                    <a:pt x="60" y="28"/>
                    <a:pt x="0" y="123"/>
                    <a:pt x="36" y="206"/>
                  </a:cubicBezTo>
                  <a:cubicBezTo>
                    <a:pt x="46" y="282"/>
                    <a:pt x="109" y="336"/>
                    <a:pt x="176" y="336"/>
                  </a:cubicBezTo>
                  <a:cubicBezTo>
                    <a:pt x="193" y="336"/>
                    <a:pt x="210" y="332"/>
                    <a:pt x="227" y="325"/>
                  </a:cubicBezTo>
                  <a:cubicBezTo>
                    <a:pt x="257" y="320"/>
                    <a:pt x="288" y="317"/>
                    <a:pt x="318" y="317"/>
                  </a:cubicBezTo>
                  <a:cubicBezTo>
                    <a:pt x="537" y="317"/>
                    <a:pt x="744" y="463"/>
                    <a:pt x="786" y="683"/>
                  </a:cubicBezTo>
                  <a:cubicBezTo>
                    <a:pt x="810" y="766"/>
                    <a:pt x="882" y="825"/>
                    <a:pt x="953" y="825"/>
                  </a:cubicBezTo>
                  <a:lnTo>
                    <a:pt x="989" y="825"/>
                  </a:lnTo>
                  <a:cubicBezTo>
                    <a:pt x="1072" y="790"/>
                    <a:pt x="1132" y="718"/>
                    <a:pt x="1108" y="623"/>
                  </a:cubicBezTo>
                  <a:cubicBezTo>
                    <a:pt x="1024" y="248"/>
                    <a:pt x="686" y="0"/>
                    <a:pt x="3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888;p83">
              <a:extLst>
                <a:ext uri="{FF2B5EF4-FFF2-40B4-BE49-F238E27FC236}">
                  <a16:creationId xmlns:a16="http://schemas.microsoft.com/office/drawing/2014/main" id="{79734831-AE4B-D8C4-5E0E-0FA44B1748B9}"/>
                </a:ext>
              </a:extLst>
            </p:cNvPr>
            <p:cNvSpPr/>
            <p:nvPr/>
          </p:nvSpPr>
          <p:spPr>
            <a:xfrm>
              <a:off x="4931924" y="1693795"/>
              <a:ext cx="146589" cy="104161"/>
            </a:xfrm>
            <a:custGeom>
              <a:avLst/>
              <a:gdLst/>
              <a:ahLst/>
              <a:cxnLst/>
              <a:rect l="l" t="t" r="r" b="b"/>
              <a:pathLst>
                <a:path w="4609" h="3275" extrusionOk="0">
                  <a:moveTo>
                    <a:pt x="2299" y="334"/>
                  </a:moveTo>
                  <a:cubicBezTo>
                    <a:pt x="2834" y="334"/>
                    <a:pt x="3346" y="477"/>
                    <a:pt x="3716" y="727"/>
                  </a:cubicBezTo>
                  <a:cubicBezTo>
                    <a:pt x="4073" y="989"/>
                    <a:pt x="4263" y="1298"/>
                    <a:pt x="4263" y="1643"/>
                  </a:cubicBezTo>
                  <a:cubicBezTo>
                    <a:pt x="4287" y="1977"/>
                    <a:pt x="4073" y="2298"/>
                    <a:pt x="3716" y="2548"/>
                  </a:cubicBezTo>
                  <a:cubicBezTo>
                    <a:pt x="3346" y="2798"/>
                    <a:pt x="2834" y="2953"/>
                    <a:pt x="2299" y="2953"/>
                  </a:cubicBezTo>
                  <a:cubicBezTo>
                    <a:pt x="1763" y="2953"/>
                    <a:pt x="1263" y="2798"/>
                    <a:pt x="894" y="2548"/>
                  </a:cubicBezTo>
                  <a:cubicBezTo>
                    <a:pt x="525" y="2298"/>
                    <a:pt x="334" y="1977"/>
                    <a:pt x="334" y="1643"/>
                  </a:cubicBezTo>
                  <a:cubicBezTo>
                    <a:pt x="334" y="1298"/>
                    <a:pt x="525" y="989"/>
                    <a:pt x="894" y="727"/>
                  </a:cubicBezTo>
                  <a:cubicBezTo>
                    <a:pt x="1263" y="477"/>
                    <a:pt x="1763" y="334"/>
                    <a:pt x="2299" y="334"/>
                  </a:cubicBezTo>
                  <a:close/>
                  <a:moveTo>
                    <a:pt x="2299" y="0"/>
                  </a:moveTo>
                  <a:cubicBezTo>
                    <a:pt x="1703" y="0"/>
                    <a:pt x="1120" y="167"/>
                    <a:pt x="691" y="465"/>
                  </a:cubicBezTo>
                  <a:cubicBezTo>
                    <a:pt x="251" y="774"/>
                    <a:pt x="1" y="1191"/>
                    <a:pt x="1" y="1643"/>
                  </a:cubicBezTo>
                  <a:cubicBezTo>
                    <a:pt x="1" y="2084"/>
                    <a:pt x="251" y="2501"/>
                    <a:pt x="691" y="2810"/>
                  </a:cubicBezTo>
                  <a:cubicBezTo>
                    <a:pt x="1132" y="3108"/>
                    <a:pt x="1691" y="3275"/>
                    <a:pt x="2299" y="3275"/>
                  </a:cubicBezTo>
                  <a:cubicBezTo>
                    <a:pt x="2894" y="3275"/>
                    <a:pt x="3477" y="3108"/>
                    <a:pt x="3906" y="2810"/>
                  </a:cubicBezTo>
                  <a:cubicBezTo>
                    <a:pt x="4358" y="2501"/>
                    <a:pt x="4608" y="2084"/>
                    <a:pt x="4608" y="1643"/>
                  </a:cubicBezTo>
                  <a:cubicBezTo>
                    <a:pt x="4597" y="1191"/>
                    <a:pt x="4358" y="774"/>
                    <a:pt x="3906" y="465"/>
                  </a:cubicBezTo>
                  <a:cubicBezTo>
                    <a:pt x="3477" y="167"/>
                    <a:pt x="2906" y="0"/>
                    <a:pt x="2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889;p83">
              <a:extLst>
                <a:ext uri="{FF2B5EF4-FFF2-40B4-BE49-F238E27FC236}">
                  <a16:creationId xmlns:a16="http://schemas.microsoft.com/office/drawing/2014/main" id="{76D57181-B34D-83BB-5806-025E2E558451}"/>
                </a:ext>
              </a:extLst>
            </p:cNvPr>
            <p:cNvSpPr/>
            <p:nvPr/>
          </p:nvSpPr>
          <p:spPr>
            <a:xfrm>
              <a:off x="4882340" y="1509358"/>
              <a:ext cx="246171" cy="351095"/>
            </a:xfrm>
            <a:custGeom>
              <a:avLst/>
              <a:gdLst/>
              <a:ahLst/>
              <a:cxnLst/>
              <a:rect l="l" t="t" r="r" b="b"/>
              <a:pathLst>
                <a:path w="7740" h="11039" extrusionOk="0">
                  <a:moveTo>
                    <a:pt x="3953" y="311"/>
                  </a:moveTo>
                  <a:cubicBezTo>
                    <a:pt x="4096" y="322"/>
                    <a:pt x="4251" y="406"/>
                    <a:pt x="4334" y="525"/>
                  </a:cubicBezTo>
                  <a:cubicBezTo>
                    <a:pt x="4371" y="571"/>
                    <a:pt x="4415" y="589"/>
                    <a:pt x="4466" y="589"/>
                  </a:cubicBezTo>
                  <a:cubicBezTo>
                    <a:pt x="4481" y="589"/>
                    <a:pt x="4496" y="587"/>
                    <a:pt x="4513" y="584"/>
                  </a:cubicBezTo>
                  <a:cubicBezTo>
                    <a:pt x="4572" y="561"/>
                    <a:pt x="4632" y="549"/>
                    <a:pt x="4691" y="549"/>
                  </a:cubicBezTo>
                  <a:cubicBezTo>
                    <a:pt x="5036" y="549"/>
                    <a:pt x="5322" y="799"/>
                    <a:pt x="5322" y="1096"/>
                  </a:cubicBezTo>
                  <a:cubicBezTo>
                    <a:pt x="5322" y="1144"/>
                    <a:pt x="5334" y="1192"/>
                    <a:pt x="5382" y="1215"/>
                  </a:cubicBezTo>
                  <a:cubicBezTo>
                    <a:pt x="5405" y="1251"/>
                    <a:pt x="5453" y="1263"/>
                    <a:pt x="5513" y="1263"/>
                  </a:cubicBezTo>
                  <a:lnTo>
                    <a:pt x="5608" y="1263"/>
                  </a:lnTo>
                  <a:cubicBezTo>
                    <a:pt x="5977" y="1263"/>
                    <a:pt x="6275" y="1537"/>
                    <a:pt x="6275" y="1870"/>
                  </a:cubicBezTo>
                  <a:cubicBezTo>
                    <a:pt x="6275" y="1966"/>
                    <a:pt x="6263" y="2037"/>
                    <a:pt x="6215" y="2108"/>
                  </a:cubicBezTo>
                  <a:cubicBezTo>
                    <a:pt x="6179" y="2168"/>
                    <a:pt x="6203" y="2227"/>
                    <a:pt x="6227" y="2275"/>
                  </a:cubicBezTo>
                  <a:cubicBezTo>
                    <a:pt x="6263" y="2323"/>
                    <a:pt x="6322" y="2347"/>
                    <a:pt x="6382" y="2347"/>
                  </a:cubicBezTo>
                  <a:lnTo>
                    <a:pt x="6441" y="2347"/>
                  </a:lnTo>
                  <a:cubicBezTo>
                    <a:pt x="6810" y="2347"/>
                    <a:pt x="7108" y="2620"/>
                    <a:pt x="7108" y="2966"/>
                  </a:cubicBezTo>
                  <a:cubicBezTo>
                    <a:pt x="7108" y="3049"/>
                    <a:pt x="7096" y="3120"/>
                    <a:pt x="7049" y="3204"/>
                  </a:cubicBezTo>
                  <a:cubicBezTo>
                    <a:pt x="7037" y="3216"/>
                    <a:pt x="7037" y="3239"/>
                    <a:pt x="7037" y="3275"/>
                  </a:cubicBezTo>
                  <a:cubicBezTo>
                    <a:pt x="7037" y="3359"/>
                    <a:pt x="7108" y="3442"/>
                    <a:pt x="7191" y="3442"/>
                  </a:cubicBezTo>
                  <a:lnTo>
                    <a:pt x="7299" y="3442"/>
                  </a:lnTo>
                  <a:cubicBezTo>
                    <a:pt x="7465" y="3442"/>
                    <a:pt x="7489" y="3561"/>
                    <a:pt x="7489" y="3597"/>
                  </a:cubicBezTo>
                  <a:cubicBezTo>
                    <a:pt x="7418" y="3680"/>
                    <a:pt x="7370" y="3763"/>
                    <a:pt x="7275" y="3811"/>
                  </a:cubicBezTo>
                  <a:cubicBezTo>
                    <a:pt x="7239" y="3811"/>
                    <a:pt x="7227" y="3823"/>
                    <a:pt x="7215" y="3835"/>
                  </a:cubicBezTo>
                  <a:lnTo>
                    <a:pt x="7191" y="3823"/>
                  </a:lnTo>
                  <a:lnTo>
                    <a:pt x="7180" y="3811"/>
                  </a:lnTo>
                  <a:cubicBezTo>
                    <a:pt x="7168" y="3811"/>
                    <a:pt x="7168" y="3787"/>
                    <a:pt x="7156" y="3787"/>
                  </a:cubicBezTo>
                  <a:cubicBezTo>
                    <a:pt x="7108" y="3763"/>
                    <a:pt x="7072" y="3728"/>
                    <a:pt x="7037" y="3716"/>
                  </a:cubicBezTo>
                  <a:cubicBezTo>
                    <a:pt x="7013" y="3716"/>
                    <a:pt x="7013" y="3704"/>
                    <a:pt x="7001" y="3704"/>
                  </a:cubicBezTo>
                  <a:cubicBezTo>
                    <a:pt x="6989" y="3704"/>
                    <a:pt x="6989" y="3692"/>
                    <a:pt x="6977" y="3692"/>
                  </a:cubicBezTo>
                  <a:cubicBezTo>
                    <a:pt x="6941" y="3668"/>
                    <a:pt x="6918" y="3668"/>
                    <a:pt x="6882" y="3656"/>
                  </a:cubicBezTo>
                  <a:lnTo>
                    <a:pt x="6477" y="3656"/>
                  </a:lnTo>
                  <a:cubicBezTo>
                    <a:pt x="6418" y="3668"/>
                    <a:pt x="6358" y="3704"/>
                    <a:pt x="6298" y="3728"/>
                  </a:cubicBezTo>
                  <a:cubicBezTo>
                    <a:pt x="6287" y="3728"/>
                    <a:pt x="6287" y="3751"/>
                    <a:pt x="6275" y="3751"/>
                  </a:cubicBezTo>
                  <a:cubicBezTo>
                    <a:pt x="6275" y="3751"/>
                    <a:pt x="6263" y="3751"/>
                    <a:pt x="6263" y="3763"/>
                  </a:cubicBezTo>
                  <a:cubicBezTo>
                    <a:pt x="6239" y="3763"/>
                    <a:pt x="6239" y="3775"/>
                    <a:pt x="6227" y="3775"/>
                  </a:cubicBezTo>
                  <a:cubicBezTo>
                    <a:pt x="6227" y="3775"/>
                    <a:pt x="6215" y="3775"/>
                    <a:pt x="6215" y="3787"/>
                  </a:cubicBezTo>
                  <a:cubicBezTo>
                    <a:pt x="6203" y="3787"/>
                    <a:pt x="6203" y="3811"/>
                    <a:pt x="6179" y="3811"/>
                  </a:cubicBezTo>
                  <a:lnTo>
                    <a:pt x="6167" y="3823"/>
                  </a:lnTo>
                  <a:lnTo>
                    <a:pt x="6156" y="3835"/>
                  </a:lnTo>
                  <a:cubicBezTo>
                    <a:pt x="6144" y="3835"/>
                    <a:pt x="6144" y="3859"/>
                    <a:pt x="6120" y="3859"/>
                  </a:cubicBezTo>
                  <a:lnTo>
                    <a:pt x="6108" y="3871"/>
                  </a:lnTo>
                  <a:lnTo>
                    <a:pt x="6084" y="3894"/>
                  </a:lnTo>
                  <a:cubicBezTo>
                    <a:pt x="6060" y="3918"/>
                    <a:pt x="6037" y="3942"/>
                    <a:pt x="6025" y="3978"/>
                  </a:cubicBezTo>
                  <a:cubicBezTo>
                    <a:pt x="6001" y="3990"/>
                    <a:pt x="6001" y="4001"/>
                    <a:pt x="5989" y="4013"/>
                  </a:cubicBezTo>
                  <a:cubicBezTo>
                    <a:pt x="5989" y="4001"/>
                    <a:pt x="5977" y="4001"/>
                    <a:pt x="5977" y="3990"/>
                  </a:cubicBezTo>
                  <a:lnTo>
                    <a:pt x="5965" y="3978"/>
                  </a:lnTo>
                  <a:cubicBezTo>
                    <a:pt x="5941" y="3954"/>
                    <a:pt x="5941" y="3942"/>
                    <a:pt x="5929" y="3942"/>
                  </a:cubicBezTo>
                  <a:lnTo>
                    <a:pt x="5906" y="3918"/>
                  </a:lnTo>
                  <a:lnTo>
                    <a:pt x="5882" y="3918"/>
                  </a:lnTo>
                  <a:lnTo>
                    <a:pt x="5858" y="3882"/>
                  </a:lnTo>
                  <a:lnTo>
                    <a:pt x="5846" y="3882"/>
                  </a:lnTo>
                  <a:cubicBezTo>
                    <a:pt x="5822" y="3871"/>
                    <a:pt x="5822" y="3871"/>
                    <a:pt x="5810" y="3871"/>
                  </a:cubicBezTo>
                  <a:cubicBezTo>
                    <a:pt x="5798" y="3871"/>
                    <a:pt x="5798" y="3859"/>
                    <a:pt x="5786" y="3859"/>
                  </a:cubicBezTo>
                  <a:cubicBezTo>
                    <a:pt x="5763" y="3859"/>
                    <a:pt x="5763" y="3835"/>
                    <a:pt x="5751" y="3835"/>
                  </a:cubicBezTo>
                  <a:cubicBezTo>
                    <a:pt x="5739" y="3835"/>
                    <a:pt x="5739" y="3823"/>
                    <a:pt x="5727" y="3823"/>
                  </a:cubicBezTo>
                  <a:cubicBezTo>
                    <a:pt x="5703" y="3823"/>
                    <a:pt x="5691" y="3811"/>
                    <a:pt x="5691" y="3811"/>
                  </a:cubicBezTo>
                  <a:cubicBezTo>
                    <a:pt x="5679" y="3811"/>
                    <a:pt x="5667" y="3787"/>
                    <a:pt x="5644" y="3787"/>
                  </a:cubicBezTo>
                  <a:cubicBezTo>
                    <a:pt x="5632" y="3787"/>
                    <a:pt x="5620" y="3775"/>
                    <a:pt x="5608" y="3775"/>
                  </a:cubicBezTo>
                  <a:cubicBezTo>
                    <a:pt x="5584" y="3775"/>
                    <a:pt x="5572" y="3763"/>
                    <a:pt x="5560" y="3763"/>
                  </a:cubicBezTo>
                  <a:cubicBezTo>
                    <a:pt x="5548" y="3763"/>
                    <a:pt x="5525" y="3751"/>
                    <a:pt x="5513" y="3751"/>
                  </a:cubicBezTo>
                  <a:cubicBezTo>
                    <a:pt x="5501" y="3751"/>
                    <a:pt x="5489" y="3751"/>
                    <a:pt x="5465" y="3728"/>
                  </a:cubicBezTo>
                  <a:lnTo>
                    <a:pt x="5132" y="3728"/>
                  </a:lnTo>
                  <a:cubicBezTo>
                    <a:pt x="5108" y="3728"/>
                    <a:pt x="5096" y="3728"/>
                    <a:pt x="5084" y="3751"/>
                  </a:cubicBezTo>
                  <a:lnTo>
                    <a:pt x="5072" y="3751"/>
                  </a:lnTo>
                  <a:cubicBezTo>
                    <a:pt x="5048" y="3751"/>
                    <a:pt x="5036" y="3763"/>
                    <a:pt x="5024" y="3763"/>
                  </a:cubicBezTo>
                  <a:lnTo>
                    <a:pt x="5013" y="3763"/>
                  </a:lnTo>
                  <a:cubicBezTo>
                    <a:pt x="4989" y="3763"/>
                    <a:pt x="4989" y="3763"/>
                    <a:pt x="4977" y="3775"/>
                  </a:cubicBezTo>
                  <a:lnTo>
                    <a:pt x="4965" y="3775"/>
                  </a:lnTo>
                  <a:cubicBezTo>
                    <a:pt x="4953" y="3775"/>
                    <a:pt x="4953" y="3787"/>
                    <a:pt x="4929" y="3787"/>
                  </a:cubicBezTo>
                  <a:lnTo>
                    <a:pt x="4917" y="3787"/>
                  </a:lnTo>
                  <a:cubicBezTo>
                    <a:pt x="4905" y="3787"/>
                    <a:pt x="4905" y="3811"/>
                    <a:pt x="4894" y="3811"/>
                  </a:cubicBezTo>
                  <a:lnTo>
                    <a:pt x="4870" y="3811"/>
                  </a:lnTo>
                  <a:cubicBezTo>
                    <a:pt x="4858" y="3811"/>
                    <a:pt x="4846" y="3823"/>
                    <a:pt x="4834" y="3823"/>
                  </a:cubicBezTo>
                  <a:lnTo>
                    <a:pt x="4810" y="3823"/>
                  </a:lnTo>
                  <a:cubicBezTo>
                    <a:pt x="4798" y="3823"/>
                    <a:pt x="4798" y="3835"/>
                    <a:pt x="4786" y="3835"/>
                  </a:cubicBezTo>
                  <a:cubicBezTo>
                    <a:pt x="4786" y="3835"/>
                    <a:pt x="4774" y="3835"/>
                    <a:pt x="4774" y="3859"/>
                  </a:cubicBezTo>
                  <a:cubicBezTo>
                    <a:pt x="4751" y="3859"/>
                    <a:pt x="4751" y="3871"/>
                    <a:pt x="4739" y="3871"/>
                  </a:cubicBezTo>
                  <a:cubicBezTo>
                    <a:pt x="4739" y="3871"/>
                    <a:pt x="4727" y="3871"/>
                    <a:pt x="4727" y="3882"/>
                  </a:cubicBezTo>
                  <a:cubicBezTo>
                    <a:pt x="4715" y="3882"/>
                    <a:pt x="4715" y="3894"/>
                    <a:pt x="4691" y="3894"/>
                  </a:cubicBezTo>
                  <a:lnTo>
                    <a:pt x="4679" y="3918"/>
                  </a:lnTo>
                  <a:lnTo>
                    <a:pt x="4655" y="3942"/>
                  </a:lnTo>
                  <a:lnTo>
                    <a:pt x="4620" y="3978"/>
                  </a:lnTo>
                  <a:cubicBezTo>
                    <a:pt x="4620" y="3978"/>
                    <a:pt x="4620" y="3990"/>
                    <a:pt x="4608" y="3990"/>
                  </a:cubicBezTo>
                  <a:cubicBezTo>
                    <a:pt x="4608" y="4001"/>
                    <a:pt x="4596" y="4001"/>
                    <a:pt x="4596" y="4013"/>
                  </a:cubicBezTo>
                  <a:cubicBezTo>
                    <a:pt x="4596" y="4013"/>
                    <a:pt x="4596" y="4037"/>
                    <a:pt x="4572" y="4037"/>
                  </a:cubicBezTo>
                  <a:cubicBezTo>
                    <a:pt x="4572" y="4049"/>
                    <a:pt x="4560" y="4049"/>
                    <a:pt x="4560" y="4061"/>
                  </a:cubicBezTo>
                  <a:lnTo>
                    <a:pt x="4560" y="4073"/>
                  </a:lnTo>
                  <a:cubicBezTo>
                    <a:pt x="4536" y="4049"/>
                    <a:pt x="4513" y="4013"/>
                    <a:pt x="4489" y="3990"/>
                  </a:cubicBezTo>
                  <a:cubicBezTo>
                    <a:pt x="4322" y="3823"/>
                    <a:pt x="4120" y="3740"/>
                    <a:pt x="3881" y="3740"/>
                  </a:cubicBezTo>
                  <a:lnTo>
                    <a:pt x="3858" y="3740"/>
                  </a:lnTo>
                  <a:cubicBezTo>
                    <a:pt x="3620" y="3740"/>
                    <a:pt x="3417" y="3823"/>
                    <a:pt x="3250" y="3990"/>
                  </a:cubicBezTo>
                  <a:cubicBezTo>
                    <a:pt x="3227" y="4013"/>
                    <a:pt x="3191" y="4049"/>
                    <a:pt x="3179" y="4073"/>
                  </a:cubicBezTo>
                  <a:lnTo>
                    <a:pt x="3179" y="4061"/>
                  </a:lnTo>
                  <a:cubicBezTo>
                    <a:pt x="3179" y="4049"/>
                    <a:pt x="3167" y="4049"/>
                    <a:pt x="3167" y="4037"/>
                  </a:cubicBezTo>
                  <a:cubicBezTo>
                    <a:pt x="3167" y="4037"/>
                    <a:pt x="3167" y="4013"/>
                    <a:pt x="3143" y="4013"/>
                  </a:cubicBezTo>
                  <a:cubicBezTo>
                    <a:pt x="3143" y="4001"/>
                    <a:pt x="3131" y="4001"/>
                    <a:pt x="3131" y="3990"/>
                  </a:cubicBezTo>
                  <a:lnTo>
                    <a:pt x="3119" y="3978"/>
                  </a:lnTo>
                  <a:lnTo>
                    <a:pt x="3084" y="3942"/>
                  </a:lnTo>
                  <a:lnTo>
                    <a:pt x="3060" y="3918"/>
                  </a:lnTo>
                  <a:lnTo>
                    <a:pt x="3048" y="3894"/>
                  </a:lnTo>
                  <a:cubicBezTo>
                    <a:pt x="3024" y="3894"/>
                    <a:pt x="3024" y="3882"/>
                    <a:pt x="3012" y="3882"/>
                  </a:cubicBezTo>
                  <a:cubicBezTo>
                    <a:pt x="3012" y="3882"/>
                    <a:pt x="3000" y="3882"/>
                    <a:pt x="3000" y="3871"/>
                  </a:cubicBezTo>
                  <a:cubicBezTo>
                    <a:pt x="2989" y="3871"/>
                    <a:pt x="2989" y="3859"/>
                    <a:pt x="2965" y="3859"/>
                  </a:cubicBezTo>
                  <a:cubicBezTo>
                    <a:pt x="2965" y="3859"/>
                    <a:pt x="2953" y="3859"/>
                    <a:pt x="2953" y="3835"/>
                  </a:cubicBezTo>
                  <a:cubicBezTo>
                    <a:pt x="2941" y="3835"/>
                    <a:pt x="2941" y="3823"/>
                    <a:pt x="2929" y="3823"/>
                  </a:cubicBezTo>
                  <a:lnTo>
                    <a:pt x="2905" y="3823"/>
                  </a:lnTo>
                  <a:cubicBezTo>
                    <a:pt x="2893" y="3811"/>
                    <a:pt x="2881" y="3811"/>
                    <a:pt x="2869" y="3811"/>
                  </a:cubicBezTo>
                  <a:lnTo>
                    <a:pt x="2846" y="3811"/>
                  </a:lnTo>
                  <a:cubicBezTo>
                    <a:pt x="2834" y="3811"/>
                    <a:pt x="2834" y="3787"/>
                    <a:pt x="2822" y="3787"/>
                  </a:cubicBezTo>
                  <a:lnTo>
                    <a:pt x="2810" y="3787"/>
                  </a:lnTo>
                  <a:cubicBezTo>
                    <a:pt x="2786" y="3787"/>
                    <a:pt x="2786" y="3775"/>
                    <a:pt x="2774" y="3775"/>
                  </a:cubicBezTo>
                  <a:lnTo>
                    <a:pt x="2762" y="3775"/>
                  </a:lnTo>
                  <a:cubicBezTo>
                    <a:pt x="2750" y="3775"/>
                    <a:pt x="2750" y="3775"/>
                    <a:pt x="2727" y="3763"/>
                  </a:cubicBezTo>
                  <a:lnTo>
                    <a:pt x="2715" y="3763"/>
                  </a:lnTo>
                  <a:cubicBezTo>
                    <a:pt x="2703" y="3763"/>
                    <a:pt x="2691" y="3751"/>
                    <a:pt x="2667" y="3751"/>
                  </a:cubicBezTo>
                  <a:lnTo>
                    <a:pt x="2655" y="3751"/>
                  </a:lnTo>
                  <a:cubicBezTo>
                    <a:pt x="2643" y="3751"/>
                    <a:pt x="2631" y="3751"/>
                    <a:pt x="2608" y="3728"/>
                  </a:cubicBezTo>
                  <a:lnTo>
                    <a:pt x="2310" y="3728"/>
                  </a:lnTo>
                  <a:cubicBezTo>
                    <a:pt x="2298" y="3728"/>
                    <a:pt x="2286" y="3728"/>
                    <a:pt x="2274" y="3751"/>
                  </a:cubicBezTo>
                  <a:cubicBezTo>
                    <a:pt x="2250" y="3751"/>
                    <a:pt x="2238" y="3751"/>
                    <a:pt x="2227" y="3763"/>
                  </a:cubicBezTo>
                  <a:cubicBezTo>
                    <a:pt x="2179" y="3775"/>
                    <a:pt x="2131" y="3787"/>
                    <a:pt x="2107" y="3811"/>
                  </a:cubicBezTo>
                  <a:cubicBezTo>
                    <a:pt x="2096" y="3811"/>
                    <a:pt x="2072" y="3823"/>
                    <a:pt x="2060" y="3823"/>
                  </a:cubicBezTo>
                  <a:cubicBezTo>
                    <a:pt x="2048" y="3823"/>
                    <a:pt x="2036" y="3835"/>
                    <a:pt x="2036" y="3835"/>
                  </a:cubicBezTo>
                  <a:cubicBezTo>
                    <a:pt x="2012" y="3835"/>
                    <a:pt x="2000" y="3859"/>
                    <a:pt x="2000" y="3859"/>
                  </a:cubicBezTo>
                  <a:cubicBezTo>
                    <a:pt x="1988" y="3859"/>
                    <a:pt x="1988" y="3871"/>
                    <a:pt x="1976" y="3871"/>
                  </a:cubicBezTo>
                  <a:cubicBezTo>
                    <a:pt x="1953" y="3871"/>
                    <a:pt x="1953" y="3882"/>
                    <a:pt x="1941" y="3882"/>
                  </a:cubicBezTo>
                  <a:cubicBezTo>
                    <a:pt x="1929" y="3882"/>
                    <a:pt x="1929" y="3894"/>
                    <a:pt x="1917" y="3918"/>
                  </a:cubicBezTo>
                  <a:cubicBezTo>
                    <a:pt x="1893" y="3918"/>
                    <a:pt x="1893" y="3930"/>
                    <a:pt x="1881" y="3930"/>
                  </a:cubicBezTo>
                  <a:lnTo>
                    <a:pt x="1857" y="3954"/>
                  </a:lnTo>
                  <a:cubicBezTo>
                    <a:pt x="1834" y="3978"/>
                    <a:pt x="1834" y="3990"/>
                    <a:pt x="1822" y="3990"/>
                  </a:cubicBezTo>
                  <a:cubicBezTo>
                    <a:pt x="1822" y="3990"/>
                    <a:pt x="1822" y="4001"/>
                    <a:pt x="1810" y="4001"/>
                  </a:cubicBezTo>
                  <a:cubicBezTo>
                    <a:pt x="1810" y="4013"/>
                    <a:pt x="1798" y="4013"/>
                    <a:pt x="1798" y="4037"/>
                  </a:cubicBezTo>
                  <a:cubicBezTo>
                    <a:pt x="1774" y="4013"/>
                    <a:pt x="1774" y="4001"/>
                    <a:pt x="1762" y="3990"/>
                  </a:cubicBezTo>
                  <a:cubicBezTo>
                    <a:pt x="1762" y="3978"/>
                    <a:pt x="1750" y="3978"/>
                    <a:pt x="1738" y="3954"/>
                  </a:cubicBezTo>
                  <a:cubicBezTo>
                    <a:pt x="1738" y="3954"/>
                    <a:pt x="1738" y="3942"/>
                    <a:pt x="1715" y="3942"/>
                  </a:cubicBezTo>
                  <a:cubicBezTo>
                    <a:pt x="1572" y="3763"/>
                    <a:pt x="1334" y="3656"/>
                    <a:pt x="1095" y="3656"/>
                  </a:cubicBezTo>
                  <a:lnTo>
                    <a:pt x="905" y="3656"/>
                  </a:lnTo>
                  <a:cubicBezTo>
                    <a:pt x="869" y="3680"/>
                    <a:pt x="845" y="3680"/>
                    <a:pt x="810" y="3692"/>
                  </a:cubicBezTo>
                  <a:cubicBezTo>
                    <a:pt x="798" y="3692"/>
                    <a:pt x="798" y="3704"/>
                    <a:pt x="786" y="3704"/>
                  </a:cubicBezTo>
                  <a:cubicBezTo>
                    <a:pt x="762" y="3704"/>
                    <a:pt x="762" y="3716"/>
                    <a:pt x="750" y="3716"/>
                  </a:cubicBezTo>
                  <a:cubicBezTo>
                    <a:pt x="703" y="3740"/>
                    <a:pt x="667" y="3763"/>
                    <a:pt x="631" y="3799"/>
                  </a:cubicBezTo>
                  <a:cubicBezTo>
                    <a:pt x="619" y="3799"/>
                    <a:pt x="619" y="3811"/>
                    <a:pt x="607" y="3811"/>
                  </a:cubicBezTo>
                  <a:lnTo>
                    <a:pt x="583" y="3823"/>
                  </a:lnTo>
                  <a:lnTo>
                    <a:pt x="572" y="3835"/>
                  </a:lnTo>
                  <a:cubicBezTo>
                    <a:pt x="560" y="3823"/>
                    <a:pt x="524" y="3811"/>
                    <a:pt x="512" y="3811"/>
                  </a:cubicBezTo>
                  <a:cubicBezTo>
                    <a:pt x="405" y="3775"/>
                    <a:pt x="369" y="3692"/>
                    <a:pt x="381" y="3597"/>
                  </a:cubicBezTo>
                  <a:cubicBezTo>
                    <a:pt x="381" y="3561"/>
                    <a:pt x="405" y="3454"/>
                    <a:pt x="572" y="3442"/>
                  </a:cubicBezTo>
                  <a:lnTo>
                    <a:pt x="667" y="3442"/>
                  </a:lnTo>
                  <a:cubicBezTo>
                    <a:pt x="726" y="3442"/>
                    <a:pt x="786" y="3418"/>
                    <a:pt x="810" y="3359"/>
                  </a:cubicBezTo>
                  <a:cubicBezTo>
                    <a:pt x="845" y="3323"/>
                    <a:pt x="857" y="3263"/>
                    <a:pt x="822" y="3204"/>
                  </a:cubicBezTo>
                  <a:cubicBezTo>
                    <a:pt x="798" y="3120"/>
                    <a:pt x="762" y="3037"/>
                    <a:pt x="762" y="2966"/>
                  </a:cubicBezTo>
                  <a:cubicBezTo>
                    <a:pt x="762" y="2620"/>
                    <a:pt x="1084" y="2347"/>
                    <a:pt x="1441" y="2347"/>
                  </a:cubicBezTo>
                  <a:lnTo>
                    <a:pt x="1500" y="2347"/>
                  </a:lnTo>
                  <a:cubicBezTo>
                    <a:pt x="1560" y="2347"/>
                    <a:pt x="1619" y="2335"/>
                    <a:pt x="1643" y="2275"/>
                  </a:cubicBezTo>
                  <a:cubicBezTo>
                    <a:pt x="1679" y="2227"/>
                    <a:pt x="1691" y="2168"/>
                    <a:pt x="1655" y="2108"/>
                  </a:cubicBezTo>
                  <a:cubicBezTo>
                    <a:pt x="1631" y="2037"/>
                    <a:pt x="1595" y="1954"/>
                    <a:pt x="1595" y="1870"/>
                  </a:cubicBezTo>
                  <a:cubicBezTo>
                    <a:pt x="1595" y="1537"/>
                    <a:pt x="1893" y="1263"/>
                    <a:pt x="2274" y="1263"/>
                  </a:cubicBezTo>
                  <a:lnTo>
                    <a:pt x="2357" y="1263"/>
                  </a:lnTo>
                  <a:cubicBezTo>
                    <a:pt x="2405" y="1263"/>
                    <a:pt x="2453" y="1251"/>
                    <a:pt x="2488" y="1215"/>
                  </a:cubicBezTo>
                  <a:cubicBezTo>
                    <a:pt x="2524" y="1192"/>
                    <a:pt x="2548" y="1144"/>
                    <a:pt x="2548" y="1096"/>
                  </a:cubicBezTo>
                  <a:cubicBezTo>
                    <a:pt x="2548" y="787"/>
                    <a:pt x="2834" y="549"/>
                    <a:pt x="3179" y="549"/>
                  </a:cubicBezTo>
                  <a:cubicBezTo>
                    <a:pt x="3239" y="549"/>
                    <a:pt x="3298" y="561"/>
                    <a:pt x="3358" y="584"/>
                  </a:cubicBezTo>
                  <a:cubicBezTo>
                    <a:pt x="3371" y="587"/>
                    <a:pt x="3385" y="589"/>
                    <a:pt x="3399" y="589"/>
                  </a:cubicBezTo>
                  <a:cubicBezTo>
                    <a:pt x="3448" y="589"/>
                    <a:pt x="3499" y="571"/>
                    <a:pt x="3536" y="525"/>
                  </a:cubicBezTo>
                  <a:cubicBezTo>
                    <a:pt x="3620" y="406"/>
                    <a:pt x="3762" y="322"/>
                    <a:pt x="3917" y="311"/>
                  </a:cubicBezTo>
                  <a:close/>
                  <a:moveTo>
                    <a:pt x="1072" y="3930"/>
                  </a:moveTo>
                  <a:cubicBezTo>
                    <a:pt x="1179" y="3930"/>
                    <a:pt x="1274" y="3954"/>
                    <a:pt x="1345" y="4001"/>
                  </a:cubicBezTo>
                  <a:cubicBezTo>
                    <a:pt x="1476" y="4085"/>
                    <a:pt x="1572" y="4228"/>
                    <a:pt x="1595" y="4382"/>
                  </a:cubicBezTo>
                  <a:lnTo>
                    <a:pt x="1595" y="4430"/>
                  </a:lnTo>
                  <a:lnTo>
                    <a:pt x="1607" y="4537"/>
                  </a:lnTo>
                  <a:lnTo>
                    <a:pt x="1607" y="4549"/>
                  </a:lnTo>
                  <a:lnTo>
                    <a:pt x="1762" y="5895"/>
                  </a:lnTo>
                  <a:cubicBezTo>
                    <a:pt x="1774" y="5978"/>
                    <a:pt x="1834" y="6037"/>
                    <a:pt x="1929" y="6037"/>
                  </a:cubicBezTo>
                  <a:lnTo>
                    <a:pt x="1941" y="6037"/>
                  </a:lnTo>
                  <a:cubicBezTo>
                    <a:pt x="2024" y="6026"/>
                    <a:pt x="2084" y="5954"/>
                    <a:pt x="2084" y="5859"/>
                  </a:cubicBezTo>
                  <a:lnTo>
                    <a:pt x="1941" y="4525"/>
                  </a:lnTo>
                  <a:lnTo>
                    <a:pt x="1941" y="4466"/>
                  </a:lnTo>
                  <a:lnTo>
                    <a:pt x="1941" y="4454"/>
                  </a:lnTo>
                  <a:lnTo>
                    <a:pt x="1941" y="4430"/>
                  </a:lnTo>
                  <a:lnTo>
                    <a:pt x="1941" y="4418"/>
                  </a:lnTo>
                  <a:lnTo>
                    <a:pt x="1941" y="4382"/>
                  </a:lnTo>
                  <a:lnTo>
                    <a:pt x="1941" y="4359"/>
                  </a:lnTo>
                  <a:lnTo>
                    <a:pt x="1941" y="4347"/>
                  </a:lnTo>
                  <a:lnTo>
                    <a:pt x="1941" y="4323"/>
                  </a:lnTo>
                  <a:lnTo>
                    <a:pt x="1941" y="4311"/>
                  </a:lnTo>
                  <a:cubicBezTo>
                    <a:pt x="1941" y="4311"/>
                    <a:pt x="1941" y="4299"/>
                    <a:pt x="1953" y="4299"/>
                  </a:cubicBezTo>
                  <a:cubicBezTo>
                    <a:pt x="1953" y="4299"/>
                    <a:pt x="1953" y="4287"/>
                    <a:pt x="1965" y="4287"/>
                  </a:cubicBezTo>
                  <a:lnTo>
                    <a:pt x="1965" y="4263"/>
                  </a:lnTo>
                  <a:cubicBezTo>
                    <a:pt x="1965" y="4263"/>
                    <a:pt x="1965" y="4252"/>
                    <a:pt x="1988" y="4252"/>
                  </a:cubicBezTo>
                  <a:cubicBezTo>
                    <a:pt x="1988" y="4252"/>
                    <a:pt x="1988" y="4240"/>
                    <a:pt x="2000" y="4240"/>
                  </a:cubicBezTo>
                  <a:lnTo>
                    <a:pt x="2000" y="4228"/>
                  </a:lnTo>
                  <a:cubicBezTo>
                    <a:pt x="2000" y="4228"/>
                    <a:pt x="2000" y="4204"/>
                    <a:pt x="2012" y="4204"/>
                  </a:cubicBezTo>
                  <a:lnTo>
                    <a:pt x="2024" y="4192"/>
                  </a:lnTo>
                  <a:cubicBezTo>
                    <a:pt x="2024" y="4192"/>
                    <a:pt x="2024" y="4180"/>
                    <a:pt x="2048" y="4180"/>
                  </a:cubicBezTo>
                  <a:lnTo>
                    <a:pt x="2060" y="4168"/>
                  </a:lnTo>
                  <a:lnTo>
                    <a:pt x="2072" y="4144"/>
                  </a:lnTo>
                  <a:lnTo>
                    <a:pt x="2084" y="4132"/>
                  </a:lnTo>
                  <a:cubicBezTo>
                    <a:pt x="2179" y="4049"/>
                    <a:pt x="2310" y="4001"/>
                    <a:pt x="2441" y="4001"/>
                  </a:cubicBezTo>
                  <a:lnTo>
                    <a:pt x="2465" y="4001"/>
                  </a:lnTo>
                  <a:cubicBezTo>
                    <a:pt x="2536" y="4001"/>
                    <a:pt x="2596" y="4013"/>
                    <a:pt x="2655" y="4049"/>
                  </a:cubicBezTo>
                  <a:cubicBezTo>
                    <a:pt x="2834" y="4121"/>
                    <a:pt x="2965" y="4299"/>
                    <a:pt x="2977" y="4502"/>
                  </a:cubicBezTo>
                  <a:lnTo>
                    <a:pt x="3012" y="5335"/>
                  </a:lnTo>
                  <a:cubicBezTo>
                    <a:pt x="3012" y="5423"/>
                    <a:pt x="3074" y="5491"/>
                    <a:pt x="3158" y="5491"/>
                  </a:cubicBezTo>
                  <a:cubicBezTo>
                    <a:pt x="3165" y="5491"/>
                    <a:pt x="3172" y="5491"/>
                    <a:pt x="3179" y="5490"/>
                  </a:cubicBezTo>
                  <a:cubicBezTo>
                    <a:pt x="3262" y="5490"/>
                    <a:pt x="3334" y="5418"/>
                    <a:pt x="3322" y="5323"/>
                  </a:cubicBezTo>
                  <a:lnTo>
                    <a:pt x="3298" y="4537"/>
                  </a:lnTo>
                  <a:lnTo>
                    <a:pt x="3298" y="4525"/>
                  </a:lnTo>
                  <a:lnTo>
                    <a:pt x="3298" y="4502"/>
                  </a:lnTo>
                  <a:lnTo>
                    <a:pt x="3298" y="4490"/>
                  </a:lnTo>
                  <a:lnTo>
                    <a:pt x="3298" y="4478"/>
                  </a:lnTo>
                  <a:lnTo>
                    <a:pt x="3298" y="4466"/>
                  </a:lnTo>
                  <a:lnTo>
                    <a:pt x="3298" y="4442"/>
                  </a:lnTo>
                  <a:lnTo>
                    <a:pt x="3298" y="4430"/>
                  </a:lnTo>
                  <a:lnTo>
                    <a:pt x="3298" y="4418"/>
                  </a:lnTo>
                  <a:lnTo>
                    <a:pt x="3298" y="4406"/>
                  </a:lnTo>
                  <a:lnTo>
                    <a:pt x="3298" y="4382"/>
                  </a:lnTo>
                  <a:lnTo>
                    <a:pt x="3298" y="4371"/>
                  </a:lnTo>
                  <a:lnTo>
                    <a:pt x="3298" y="4359"/>
                  </a:lnTo>
                  <a:lnTo>
                    <a:pt x="3298" y="4347"/>
                  </a:lnTo>
                  <a:lnTo>
                    <a:pt x="3298" y="4323"/>
                  </a:lnTo>
                  <a:lnTo>
                    <a:pt x="3298" y="4311"/>
                  </a:lnTo>
                  <a:lnTo>
                    <a:pt x="3298" y="4299"/>
                  </a:lnTo>
                  <a:lnTo>
                    <a:pt x="3298" y="4287"/>
                  </a:lnTo>
                  <a:lnTo>
                    <a:pt x="3298" y="4263"/>
                  </a:lnTo>
                  <a:lnTo>
                    <a:pt x="3298" y="4252"/>
                  </a:lnTo>
                  <a:lnTo>
                    <a:pt x="3298" y="4240"/>
                  </a:lnTo>
                  <a:lnTo>
                    <a:pt x="3298" y="4228"/>
                  </a:lnTo>
                  <a:lnTo>
                    <a:pt x="3298" y="4204"/>
                  </a:lnTo>
                  <a:lnTo>
                    <a:pt x="3298" y="4192"/>
                  </a:lnTo>
                  <a:lnTo>
                    <a:pt x="3298" y="4180"/>
                  </a:lnTo>
                  <a:cubicBezTo>
                    <a:pt x="3298" y="4180"/>
                    <a:pt x="3298" y="4168"/>
                    <a:pt x="3310" y="4168"/>
                  </a:cubicBezTo>
                  <a:lnTo>
                    <a:pt x="3310" y="4144"/>
                  </a:lnTo>
                  <a:cubicBezTo>
                    <a:pt x="3310" y="4144"/>
                    <a:pt x="3310" y="4132"/>
                    <a:pt x="3322" y="4132"/>
                  </a:cubicBezTo>
                  <a:lnTo>
                    <a:pt x="3322" y="4121"/>
                  </a:lnTo>
                  <a:lnTo>
                    <a:pt x="3334" y="4109"/>
                  </a:lnTo>
                  <a:lnTo>
                    <a:pt x="3358" y="4085"/>
                  </a:lnTo>
                  <a:cubicBezTo>
                    <a:pt x="3429" y="4001"/>
                    <a:pt x="3536" y="3954"/>
                    <a:pt x="3655" y="3942"/>
                  </a:cubicBezTo>
                  <a:lnTo>
                    <a:pt x="3739" y="3942"/>
                  </a:lnTo>
                  <a:cubicBezTo>
                    <a:pt x="3893" y="3942"/>
                    <a:pt x="4024" y="4001"/>
                    <a:pt x="4108" y="4109"/>
                  </a:cubicBezTo>
                  <a:cubicBezTo>
                    <a:pt x="4191" y="4180"/>
                    <a:pt x="4227" y="4287"/>
                    <a:pt x="4251" y="4382"/>
                  </a:cubicBezTo>
                  <a:lnTo>
                    <a:pt x="4251" y="4418"/>
                  </a:lnTo>
                  <a:lnTo>
                    <a:pt x="4251" y="4442"/>
                  </a:lnTo>
                  <a:lnTo>
                    <a:pt x="4251" y="4478"/>
                  </a:lnTo>
                  <a:lnTo>
                    <a:pt x="4251" y="4490"/>
                  </a:lnTo>
                  <a:lnTo>
                    <a:pt x="4215" y="5264"/>
                  </a:lnTo>
                  <a:cubicBezTo>
                    <a:pt x="4215" y="5359"/>
                    <a:pt x="4274" y="5430"/>
                    <a:pt x="4370" y="5430"/>
                  </a:cubicBezTo>
                  <a:cubicBezTo>
                    <a:pt x="4453" y="5430"/>
                    <a:pt x="4524" y="5371"/>
                    <a:pt x="4524" y="5275"/>
                  </a:cubicBezTo>
                  <a:lnTo>
                    <a:pt x="4560" y="4442"/>
                  </a:lnTo>
                  <a:cubicBezTo>
                    <a:pt x="4572" y="4168"/>
                    <a:pt x="4798" y="3942"/>
                    <a:pt x="5084" y="3942"/>
                  </a:cubicBezTo>
                  <a:lnTo>
                    <a:pt x="5096" y="3942"/>
                  </a:lnTo>
                  <a:cubicBezTo>
                    <a:pt x="5227" y="3942"/>
                    <a:pt x="5346" y="3990"/>
                    <a:pt x="5453" y="4073"/>
                  </a:cubicBezTo>
                  <a:lnTo>
                    <a:pt x="5465" y="4085"/>
                  </a:lnTo>
                  <a:lnTo>
                    <a:pt x="5477" y="4109"/>
                  </a:lnTo>
                  <a:lnTo>
                    <a:pt x="5501" y="4121"/>
                  </a:lnTo>
                  <a:cubicBezTo>
                    <a:pt x="5501" y="4121"/>
                    <a:pt x="5501" y="4132"/>
                    <a:pt x="5513" y="4132"/>
                  </a:cubicBezTo>
                  <a:lnTo>
                    <a:pt x="5525" y="4144"/>
                  </a:lnTo>
                  <a:cubicBezTo>
                    <a:pt x="5536" y="4168"/>
                    <a:pt x="5536" y="4180"/>
                    <a:pt x="5560" y="4192"/>
                  </a:cubicBezTo>
                  <a:cubicBezTo>
                    <a:pt x="5560" y="4204"/>
                    <a:pt x="5572" y="4204"/>
                    <a:pt x="5572" y="4228"/>
                  </a:cubicBezTo>
                  <a:cubicBezTo>
                    <a:pt x="5572" y="4228"/>
                    <a:pt x="5572" y="4240"/>
                    <a:pt x="5584" y="4240"/>
                  </a:cubicBezTo>
                  <a:lnTo>
                    <a:pt x="5584" y="4252"/>
                  </a:lnTo>
                  <a:lnTo>
                    <a:pt x="5584" y="4263"/>
                  </a:lnTo>
                  <a:lnTo>
                    <a:pt x="5584" y="4287"/>
                  </a:lnTo>
                  <a:lnTo>
                    <a:pt x="5584" y="4299"/>
                  </a:lnTo>
                  <a:lnTo>
                    <a:pt x="5584" y="4311"/>
                  </a:lnTo>
                  <a:lnTo>
                    <a:pt x="5584" y="4323"/>
                  </a:lnTo>
                  <a:lnTo>
                    <a:pt x="5584" y="4347"/>
                  </a:lnTo>
                  <a:lnTo>
                    <a:pt x="5584" y="4359"/>
                  </a:lnTo>
                  <a:lnTo>
                    <a:pt x="5584" y="4371"/>
                  </a:lnTo>
                  <a:lnTo>
                    <a:pt x="5584" y="4382"/>
                  </a:lnTo>
                  <a:lnTo>
                    <a:pt x="5584" y="4406"/>
                  </a:lnTo>
                  <a:lnTo>
                    <a:pt x="5584" y="4418"/>
                  </a:lnTo>
                  <a:lnTo>
                    <a:pt x="5584" y="4430"/>
                  </a:lnTo>
                  <a:lnTo>
                    <a:pt x="5584" y="4442"/>
                  </a:lnTo>
                  <a:lnTo>
                    <a:pt x="5584" y="4466"/>
                  </a:lnTo>
                  <a:lnTo>
                    <a:pt x="5584" y="4490"/>
                  </a:lnTo>
                  <a:lnTo>
                    <a:pt x="5584" y="4525"/>
                  </a:lnTo>
                  <a:lnTo>
                    <a:pt x="5441" y="5847"/>
                  </a:lnTo>
                  <a:cubicBezTo>
                    <a:pt x="5417" y="5930"/>
                    <a:pt x="5501" y="6014"/>
                    <a:pt x="5584" y="6026"/>
                  </a:cubicBezTo>
                  <a:lnTo>
                    <a:pt x="5596" y="6026"/>
                  </a:lnTo>
                  <a:cubicBezTo>
                    <a:pt x="5679" y="6026"/>
                    <a:pt x="5751" y="5966"/>
                    <a:pt x="5763" y="5871"/>
                  </a:cubicBezTo>
                  <a:lnTo>
                    <a:pt x="5917" y="4549"/>
                  </a:lnTo>
                  <a:lnTo>
                    <a:pt x="5929" y="4406"/>
                  </a:lnTo>
                  <a:cubicBezTo>
                    <a:pt x="5953" y="4132"/>
                    <a:pt x="6179" y="3942"/>
                    <a:pt x="6453" y="3942"/>
                  </a:cubicBezTo>
                  <a:lnTo>
                    <a:pt x="6513" y="3942"/>
                  </a:lnTo>
                  <a:cubicBezTo>
                    <a:pt x="6537" y="3942"/>
                    <a:pt x="6572" y="3942"/>
                    <a:pt x="6584" y="3954"/>
                  </a:cubicBezTo>
                  <a:cubicBezTo>
                    <a:pt x="6608" y="3954"/>
                    <a:pt x="6644" y="3966"/>
                    <a:pt x="6656" y="3990"/>
                  </a:cubicBezTo>
                  <a:cubicBezTo>
                    <a:pt x="6691" y="4001"/>
                    <a:pt x="6703" y="4013"/>
                    <a:pt x="6727" y="4025"/>
                  </a:cubicBezTo>
                  <a:cubicBezTo>
                    <a:pt x="6763" y="4049"/>
                    <a:pt x="6775" y="4061"/>
                    <a:pt x="6787" y="4073"/>
                  </a:cubicBezTo>
                  <a:lnTo>
                    <a:pt x="6822" y="4109"/>
                  </a:lnTo>
                  <a:lnTo>
                    <a:pt x="6846" y="4132"/>
                  </a:lnTo>
                  <a:lnTo>
                    <a:pt x="6870" y="4144"/>
                  </a:lnTo>
                  <a:cubicBezTo>
                    <a:pt x="6870" y="4168"/>
                    <a:pt x="6882" y="4168"/>
                    <a:pt x="6882" y="4180"/>
                  </a:cubicBezTo>
                  <a:lnTo>
                    <a:pt x="6882" y="4192"/>
                  </a:lnTo>
                  <a:cubicBezTo>
                    <a:pt x="6882" y="4204"/>
                    <a:pt x="6894" y="4204"/>
                    <a:pt x="6894" y="4228"/>
                  </a:cubicBezTo>
                  <a:lnTo>
                    <a:pt x="6894" y="4240"/>
                  </a:lnTo>
                  <a:cubicBezTo>
                    <a:pt x="6894" y="4252"/>
                    <a:pt x="6906" y="4252"/>
                    <a:pt x="6906" y="4263"/>
                  </a:cubicBezTo>
                  <a:cubicBezTo>
                    <a:pt x="6906" y="4287"/>
                    <a:pt x="6929" y="4299"/>
                    <a:pt x="6929" y="4299"/>
                  </a:cubicBezTo>
                  <a:lnTo>
                    <a:pt x="6929" y="4311"/>
                  </a:lnTo>
                  <a:cubicBezTo>
                    <a:pt x="6929" y="4323"/>
                    <a:pt x="6929" y="4347"/>
                    <a:pt x="6941" y="4347"/>
                  </a:cubicBezTo>
                  <a:cubicBezTo>
                    <a:pt x="7168" y="4406"/>
                    <a:pt x="7168" y="4490"/>
                    <a:pt x="7144" y="4573"/>
                  </a:cubicBezTo>
                  <a:lnTo>
                    <a:pt x="6048" y="10478"/>
                  </a:lnTo>
                  <a:cubicBezTo>
                    <a:pt x="6013" y="10609"/>
                    <a:pt x="5894" y="10717"/>
                    <a:pt x="5751" y="10717"/>
                  </a:cubicBezTo>
                  <a:lnTo>
                    <a:pt x="5394" y="10717"/>
                  </a:lnTo>
                  <a:lnTo>
                    <a:pt x="5572" y="9157"/>
                  </a:lnTo>
                  <a:cubicBezTo>
                    <a:pt x="5584" y="9062"/>
                    <a:pt x="5513" y="8990"/>
                    <a:pt x="5417" y="8978"/>
                  </a:cubicBezTo>
                  <a:cubicBezTo>
                    <a:pt x="5408" y="8975"/>
                    <a:pt x="5398" y="8974"/>
                    <a:pt x="5388" y="8974"/>
                  </a:cubicBezTo>
                  <a:cubicBezTo>
                    <a:pt x="5318" y="8974"/>
                    <a:pt x="5260" y="9048"/>
                    <a:pt x="5239" y="9121"/>
                  </a:cubicBezTo>
                  <a:lnTo>
                    <a:pt x="5060" y="10717"/>
                  </a:lnTo>
                  <a:lnTo>
                    <a:pt x="4465" y="10717"/>
                  </a:lnTo>
                  <a:lnTo>
                    <a:pt x="4513" y="9609"/>
                  </a:lnTo>
                  <a:cubicBezTo>
                    <a:pt x="4513" y="9526"/>
                    <a:pt x="4453" y="9455"/>
                    <a:pt x="4370" y="9455"/>
                  </a:cubicBezTo>
                  <a:cubicBezTo>
                    <a:pt x="4274" y="9455"/>
                    <a:pt x="4203" y="9514"/>
                    <a:pt x="4203" y="9597"/>
                  </a:cubicBezTo>
                  <a:lnTo>
                    <a:pt x="4155" y="10705"/>
                  </a:lnTo>
                  <a:lnTo>
                    <a:pt x="3560" y="10705"/>
                  </a:lnTo>
                  <a:lnTo>
                    <a:pt x="3512" y="9585"/>
                  </a:lnTo>
                  <a:cubicBezTo>
                    <a:pt x="3512" y="9497"/>
                    <a:pt x="3451" y="9429"/>
                    <a:pt x="3376" y="9429"/>
                  </a:cubicBezTo>
                  <a:cubicBezTo>
                    <a:pt x="3370" y="9429"/>
                    <a:pt x="3364" y="9430"/>
                    <a:pt x="3358" y="9431"/>
                  </a:cubicBezTo>
                  <a:cubicBezTo>
                    <a:pt x="3262" y="9431"/>
                    <a:pt x="3191" y="9514"/>
                    <a:pt x="3203" y="9597"/>
                  </a:cubicBezTo>
                  <a:lnTo>
                    <a:pt x="3250" y="10705"/>
                  </a:lnTo>
                  <a:lnTo>
                    <a:pt x="2655" y="10705"/>
                  </a:lnTo>
                  <a:lnTo>
                    <a:pt x="2477" y="9109"/>
                  </a:lnTo>
                  <a:cubicBezTo>
                    <a:pt x="2465" y="9014"/>
                    <a:pt x="2381" y="8954"/>
                    <a:pt x="2298" y="8954"/>
                  </a:cubicBezTo>
                  <a:cubicBezTo>
                    <a:pt x="2203" y="8978"/>
                    <a:pt x="2143" y="9050"/>
                    <a:pt x="2143" y="9133"/>
                  </a:cubicBezTo>
                  <a:lnTo>
                    <a:pt x="2322" y="10705"/>
                  </a:lnTo>
                  <a:lnTo>
                    <a:pt x="1965" y="10705"/>
                  </a:lnTo>
                  <a:cubicBezTo>
                    <a:pt x="1822" y="10705"/>
                    <a:pt x="1703" y="10598"/>
                    <a:pt x="1667" y="10455"/>
                  </a:cubicBezTo>
                  <a:lnTo>
                    <a:pt x="572" y="4549"/>
                  </a:lnTo>
                  <a:cubicBezTo>
                    <a:pt x="560" y="4478"/>
                    <a:pt x="560" y="4406"/>
                    <a:pt x="583" y="4335"/>
                  </a:cubicBezTo>
                  <a:cubicBezTo>
                    <a:pt x="583" y="4311"/>
                    <a:pt x="583" y="4299"/>
                    <a:pt x="595" y="4299"/>
                  </a:cubicBezTo>
                  <a:lnTo>
                    <a:pt x="595" y="4287"/>
                  </a:lnTo>
                  <a:cubicBezTo>
                    <a:pt x="595" y="4263"/>
                    <a:pt x="619" y="4252"/>
                    <a:pt x="619" y="4252"/>
                  </a:cubicBezTo>
                  <a:cubicBezTo>
                    <a:pt x="619" y="4240"/>
                    <a:pt x="631" y="4240"/>
                    <a:pt x="631" y="4228"/>
                  </a:cubicBezTo>
                  <a:lnTo>
                    <a:pt x="631" y="4204"/>
                  </a:lnTo>
                  <a:cubicBezTo>
                    <a:pt x="631" y="4192"/>
                    <a:pt x="643" y="4192"/>
                    <a:pt x="643" y="4180"/>
                  </a:cubicBezTo>
                  <a:lnTo>
                    <a:pt x="643" y="4168"/>
                  </a:lnTo>
                  <a:cubicBezTo>
                    <a:pt x="643" y="4144"/>
                    <a:pt x="655" y="4144"/>
                    <a:pt x="655" y="4132"/>
                  </a:cubicBezTo>
                  <a:lnTo>
                    <a:pt x="679" y="4121"/>
                  </a:lnTo>
                  <a:lnTo>
                    <a:pt x="703" y="4085"/>
                  </a:lnTo>
                  <a:lnTo>
                    <a:pt x="738" y="4061"/>
                  </a:lnTo>
                  <a:cubicBezTo>
                    <a:pt x="750" y="4049"/>
                    <a:pt x="774" y="4037"/>
                    <a:pt x="798" y="4013"/>
                  </a:cubicBezTo>
                  <a:cubicBezTo>
                    <a:pt x="822" y="4001"/>
                    <a:pt x="833" y="3990"/>
                    <a:pt x="869" y="3966"/>
                  </a:cubicBezTo>
                  <a:cubicBezTo>
                    <a:pt x="893" y="3954"/>
                    <a:pt x="917" y="3954"/>
                    <a:pt x="941" y="3942"/>
                  </a:cubicBezTo>
                  <a:cubicBezTo>
                    <a:pt x="976" y="3942"/>
                    <a:pt x="988" y="3930"/>
                    <a:pt x="1012" y="3930"/>
                  </a:cubicBezTo>
                  <a:close/>
                  <a:moveTo>
                    <a:pt x="3822" y="1"/>
                  </a:moveTo>
                  <a:cubicBezTo>
                    <a:pt x="3620" y="25"/>
                    <a:pt x="3429" y="120"/>
                    <a:pt x="3298" y="251"/>
                  </a:cubicBezTo>
                  <a:cubicBezTo>
                    <a:pt x="3250" y="239"/>
                    <a:pt x="3191" y="239"/>
                    <a:pt x="3143" y="239"/>
                  </a:cubicBezTo>
                  <a:cubicBezTo>
                    <a:pt x="2691" y="239"/>
                    <a:pt x="2298" y="549"/>
                    <a:pt x="2227" y="953"/>
                  </a:cubicBezTo>
                  <a:cubicBezTo>
                    <a:pt x="1691" y="965"/>
                    <a:pt x="1262" y="1382"/>
                    <a:pt x="1262" y="1870"/>
                  </a:cubicBezTo>
                  <a:cubicBezTo>
                    <a:pt x="1262" y="1930"/>
                    <a:pt x="1262" y="1977"/>
                    <a:pt x="1274" y="2037"/>
                  </a:cubicBezTo>
                  <a:cubicBezTo>
                    <a:pt x="798" y="2096"/>
                    <a:pt x="417" y="2489"/>
                    <a:pt x="417" y="2966"/>
                  </a:cubicBezTo>
                  <a:cubicBezTo>
                    <a:pt x="417" y="3013"/>
                    <a:pt x="417" y="3061"/>
                    <a:pt x="441" y="3120"/>
                  </a:cubicBezTo>
                  <a:cubicBezTo>
                    <a:pt x="250" y="3168"/>
                    <a:pt x="60" y="3299"/>
                    <a:pt x="36" y="3561"/>
                  </a:cubicBezTo>
                  <a:cubicBezTo>
                    <a:pt x="0" y="3751"/>
                    <a:pt x="95" y="3942"/>
                    <a:pt x="262" y="4049"/>
                  </a:cubicBezTo>
                  <a:lnTo>
                    <a:pt x="262" y="4121"/>
                  </a:lnTo>
                  <a:cubicBezTo>
                    <a:pt x="262" y="4192"/>
                    <a:pt x="274" y="4252"/>
                    <a:pt x="298" y="4311"/>
                  </a:cubicBezTo>
                  <a:cubicBezTo>
                    <a:pt x="286" y="4418"/>
                    <a:pt x="286" y="4525"/>
                    <a:pt x="298" y="4633"/>
                  </a:cubicBezTo>
                  <a:lnTo>
                    <a:pt x="1405" y="10538"/>
                  </a:lnTo>
                  <a:cubicBezTo>
                    <a:pt x="1465" y="10836"/>
                    <a:pt x="1715" y="11038"/>
                    <a:pt x="2012" y="11038"/>
                  </a:cubicBezTo>
                  <a:lnTo>
                    <a:pt x="5822" y="11038"/>
                  </a:lnTo>
                  <a:cubicBezTo>
                    <a:pt x="6120" y="11038"/>
                    <a:pt x="6370" y="10836"/>
                    <a:pt x="6429" y="10538"/>
                  </a:cubicBezTo>
                  <a:lnTo>
                    <a:pt x="7537" y="4633"/>
                  </a:lnTo>
                  <a:cubicBezTo>
                    <a:pt x="7549" y="4525"/>
                    <a:pt x="7549" y="4418"/>
                    <a:pt x="7537" y="4311"/>
                  </a:cubicBezTo>
                  <a:cubicBezTo>
                    <a:pt x="7561" y="4252"/>
                    <a:pt x="7584" y="4180"/>
                    <a:pt x="7584" y="4121"/>
                  </a:cubicBezTo>
                  <a:lnTo>
                    <a:pt x="7584" y="4049"/>
                  </a:lnTo>
                  <a:cubicBezTo>
                    <a:pt x="7656" y="3942"/>
                    <a:pt x="7739" y="3751"/>
                    <a:pt x="7727" y="3561"/>
                  </a:cubicBezTo>
                  <a:cubicBezTo>
                    <a:pt x="7703" y="3299"/>
                    <a:pt x="7525" y="3168"/>
                    <a:pt x="7334" y="3120"/>
                  </a:cubicBezTo>
                  <a:cubicBezTo>
                    <a:pt x="7346" y="3061"/>
                    <a:pt x="7346" y="3025"/>
                    <a:pt x="7346" y="2966"/>
                  </a:cubicBezTo>
                  <a:cubicBezTo>
                    <a:pt x="7346" y="2501"/>
                    <a:pt x="6965" y="2108"/>
                    <a:pt x="6489" y="2037"/>
                  </a:cubicBezTo>
                  <a:cubicBezTo>
                    <a:pt x="6513" y="1989"/>
                    <a:pt x="6513" y="1930"/>
                    <a:pt x="6513" y="1870"/>
                  </a:cubicBezTo>
                  <a:cubicBezTo>
                    <a:pt x="6513" y="1370"/>
                    <a:pt x="6072" y="965"/>
                    <a:pt x="5536" y="953"/>
                  </a:cubicBezTo>
                  <a:cubicBezTo>
                    <a:pt x="5455" y="545"/>
                    <a:pt x="5075" y="239"/>
                    <a:pt x="4633" y="239"/>
                  </a:cubicBezTo>
                  <a:cubicBezTo>
                    <a:pt x="4625" y="239"/>
                    <a:pt x="4616" y="239"/>
                    <a:pt x="4608" y="239"/>
                  </a:cubicBezTo>
                  <a:cubicBezTo>
                    <a:pt x="4560" y="239"/>
                    <a:pt x="4501" y="239"/>
                    <a:pt x="4453" y="251"/>
                  </a:cubicBezTo>
                  <a:cubicBezTo>
                    <a:pt x="4322" y="120"/>
                    <a:pt x="4143" y="25"/>
                    <a:pt x="3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3018;p83">
            <a:extLst>
              <a:ext uri="{FF2B5EF4-FFF2-40B4-BE49-F238E27FC236}">
                <a16:creationId xmlns:a16="http://schemas.microsoft.com/office/drawing/2014/main" id="{755AD696-081C-CBFD-6A88-14AAD617F09D}"/>
              </a:ext>
            </a:extLst>
          </p:cNvPr>
          <p:cNvGrpSpPr/>
          <p:nvPr/>
        </p:nvGrpSpPr>
        <p:grpSpPr>
          <a:xfrm>
            <a:off x="5588642" y="754356"/>
            <a:ext cx="579180" cy="380179"/>
            <a:chOff x="5283337" y="2478774"/>
            <a:chExt cx="358633" cy="243913"/>
          </a:xfrm>
        </p:grpSpPr>
        <p:sp>
          <p:nvSpPr>
            <p:cNvPr id="9" name="Google Shape;13019;p83">
              <a:extLst>
                <a:ext uri="{FF2B5EF4-FFF2-40B4-BE49-F238E27FC236}">
                  <a16:creationId xmlns:a16="http://schemas.microsoft.com/office/drawing/2014/main" id="{58B5CA95-6942-6DD1-30BB-80CB3FA05294}"/>
                </a:ext>
              </a:extLst>
            </p:cNvPr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20;p83">
              <a:extLst>
                <a:ext uri="{FF2B5EF4-FFF2-40B4-BE49-F238E27FC236}">
                  <a16:creationId xmlns:a16="http://schemas.microsoft.com/office/drawing/2014/main" id="{BFDC764E-7CC0-5622-51B8-89DB45798C16}"/>
                </a:ext>
              </a:extLst>
            </p:cNvPr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021;p83">
              <a:extLst>
                <a:ext uri="{FF2B5EF4-FFF2-40B4-BE49-F238E27FC236}">
                  <a16:creationId xmlns:a16="http://schemas.microsoft.com/office/drawing/2014/main" id="{377EDB9B-3DF3-25AF-1064-2C4C50C7641B}"/>
                </a:ext>
              </a:extLst>
            </p:cNvPr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022;p83">
              <a:extLst>
                <a:ext uri="{FF2B5EF4-FFF2-40B4-BE49-F238E27FC236}">
                  <a16:creationId xmlns:a16="http://schemas.microsoft.com/office/drawing/2014/main" id="{8CD80F2F-4567-2E5E-3739-A441D4F0B9F9}"/>
                </a:ext>
              </a:extLst>
            </p:cNvPr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023;p83">
              <a:extLst>
                <a:ext uri="{FF2B5EF4-FFF2-40B4-BE49-F238E27FC236}">
                  <a16:creationId xmlns:a16="http://schemas.microsoft.com/office/drawing/2014/main" id="{2E9D3397-8B49-D26A-CDF8-DC7EB6B7A3BD}"/>
                </a:ext>
              </a:extLst>
            </p:cNvPr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024;p83">
              <a:extLst>
                <a:ext uri="{FF2B5EF4-FFF2-40B4-BE49-F238E27FC236}">
                  <a16:creationId xmlns:a16="http://schemas.microsoft.com/office/drawing/2014/main" id="{207104BC-21A1-7C07-237F-DB6C74128B26}"/>
                </a:ext>
              </a:extLst>
            </p:cNvPr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025;p83">
              <a:extLst>
                <a:ext uri="{FF2B5EF4-FFF2-40B4-BE49-F238E27FC236}">
                  <a16:creationId xmlns:a16="http://schemas.microsoft.com/office/drawing/2014/main" id="{672B47EB-9FAA-C7F3-868F-5EFC8887C8FC}"/>
                </a:ext>
              </a:extLst>
            </p:cNvPr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026;p83">
              <a:extLst>
                <a:ext uri="{FF2B5EF4-FFF2-40B4-BE49-F238E27FC236}">
                  <a16:creationId xmlns:a16="http://schemas.microsoft.com/office/drawing/2014/main" id="{1393D633-C005-D623-5DCC-063CBD37C0D8}"/>
                </a:ext>
              </a:extLst>
            </p:cNvPr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027;p83">
              <a:extLst>
                <a:ext uri="{FF2B5EF4-FFF2-40B4-BE49-F238E27FC236}">
                  <a16:creationId xmlns:a16="http://schemas.microsoft.com/office/drawing/2014/main" id="{BA518A08-87E3-A358-B8FD-0FA8255C9F68}"/>
                </a:ext>
              </a:extLst>
            </p:cNvPr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028;p83">
              <a:extLst>
                <a:ext uri="{FF2B5EF4-FFF2-40B4-BE49-F238E27FC236}">
                  <a16:creationId xmlns:a16="http://schemas.microsoft.com/office/drawing/2014/main" id="{624A41AC-884C-D405-EE38-AD7897EEC7D2}"/>
                </a:ext>
              </a:extLst>
            </p:cNvPr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029;p83">
              <a:extLst>
                <a:ext uri="{FF2B5EF4-FFF2-40B4-BE49-F238E27FC236}">
                  <a16:creationId xmlns:a16="http://schemas.microsoft.com/office/drawing/2014/main" id="{9B307855-E8CE-0C9D-7E56-2DF70F81F9BF}"/>
                </a:ext>
              </a:extLst>
            </p:cNvPr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030;p83">
              <a:extLst>
                <a:ext uri="{FF2B5EF4-FFF2-40B4-BE49-F238E27FC236}">
                  <a16:creationId xmlns:a16="http://schemas.microsoft.com/office/drawing/2014/main" id="{9BE19D2D-0CB2-0763-2E64-347B5EA43572}"/>
                </a:ext>
              </a:extLst>
            </p:cNvPr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031;p83">
              <a:extLst>
                <a:ext uri="{FF2B5EF4-FFF2-40B4-BE49-F238E27FC236}">
                  <a16:creationId xmlns:a16="http://schemas.microsoft.com/office/drawing/2014/main" id="{DEAC9EE3-75CA-98DF-B17F-576E70CF4979}"/>
                </a:ext>
              </a:extLst>
            </p:cNvPr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32;p83">
              <a:extLst>
                <a:ext uri="{FF2B5EF4-FFF2-40B4-BE49-F238E27FC236}">
                  <a16:creationId xmlns:a16="http://schemas.microsoft.com/office/drawing/2014/main" id="{44734E38-A481-B6CD-5445-18F8D9992355}"/>
                </a:ext>
              </a:extLst>
            </p:cNvPr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033;p83">
              <a:extLst>
                <a:ext uri="{FF2B5EF4-FFF2-40B4-BE49-F238E27FC236}">
                  <a16:creationId xmlns:a16="http://schemas.microsoft.com/office/drawing/2014/main" id="{278EE56D-F4D2-E0AF-2371-638856731343}"/>
                </a:ext>
              </a:extLst>
            </p:cNvPr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034;p83">
              <a:extLst>
                <a:ext uri="{FF2B5EF4-FFF2-40B4-BE49-F238E27FC236}">
                  <a16:creationId xmlns:a16="http://schemas.microsoft.com/office/drawing/2014/main" id="{C73460FC-8239-05ED-5542-84600B852BBF}"/>
                </a:ext>
              </a:extLst>
            </p:cNvPr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035;p83">
              <a:extLst>
                <a:ext uri="{FF2B5EF4-FFF2-40B4-BE49-F238E27FC236}">
                  <a16:creationId xmlns:a16="http://schemas.microsoft.com/office/drawing/2014/main" id="{8E5942E0-3E0D-9C57-0012-38F3E619D535}"/>
                </a:ext>
              </a:extLst>
            </p:cNvPr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296;p82">
            <a:extLst>
              <a:ext uri="{FF2B5EF4-FFF2-40B4-BE49-F238E27FC236}">
                <a16:creationId xmlns:a16="http://schemas.microsoft.com/office/drawing/2014/main" id="{66E0D114-3BD4-1CBA-EF8A-18E3AEE41720}"/>
              </a:ext>
            </a:extLst>
          </p:cNvPr>
          <p:cNvGrpSpPr/>
          <p:nvPr/>
        </p:nvGrpSpPr>
        <p:grpSpPr>
          <a:xfrm>
            <a:off x="6153771" y="2769434"/>
            <a:ext cx="486261" cy="520300"/>
            <a:chOff x="3527780" y="2885263"/>
            <a:chExt cx="347435" cy="345534"/>
          </a:xfrm>
        </p:grpSpPr>
        <p:sp>
          <p:nvSpPr>
            <p:cNvPr id="27" name="Google Shape;12297;p82">
              <a:extLst>
                <a:ext uri="{FF2B5EF4-FFF2-40B4-BE49-F238E27FC236}">
                  <a16:creationId xmlns:a16="http://schemas.microsoft.com/office/drawing/2014/main" id="{34606DE3-83E3-5E4D-BB9B-ACBC9A62FD70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298;p82">
              <a:extLst>
                <a:ext uri="{FF2B5EF4-FFF2-40B4-BE49-F238E27FC236}">
                  <a16:creationId xmlns:a16="http://schemas.microsoft.com/office/drawing/2014/main" id="{D607EA72-6B93-38F4-C221-9DB59F4768CA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299;p82">
              <a:extLst>
                <a:ext uri="{FF2B5EF4-FFF2-40B4-BE49-F238E27FC236}">
                  <a16:creationId xmlns:a16="http://schemas.microsoft.com/office/drawing/2014/main" id="{28AD5E79-400C-385B-2257-93D1506C39E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00;p82">
              <a:extLst>
                <a:ext uri="{FF2B5EF4-FFF2-40B4-BE49-F238E27FC236}">
                  <a16:creationId xmlns:a16="http://schemas.microsoft.com/office/drawing/2014/main" id="{DFB4EF29-7538-54EA-1C0B-8537DA9F1335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01;p82">
              <a:extLst>
                <a:ext uri="{FF2B5EF4-FFF2-40B4-BE49-F238E27FC236}">
                  <a16:creationId xmlns:a16="http://schemas.microsoft.com/office/drawing/2014/main" id="{525AE435-EB02-3208-9D73-A140008246F5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02;p82">
              <a:extLst>
                <a:ext uri="{FF2B5EF4-FFF2-40B4-BE49-F238E27FC236}">
                  <a16:creationId xmlns:a16="http://schemas.microsoft.com/office/drawing/2014/main" id="{CEE397A5-5BA0-AE66-14ED-60AC3844F7BC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03;p82">
              <a:extLst>
                <a:ext uri="{FF2B5EF4-FFF2-40B4-BE49-F238E27FC236}">
                  <a16:creationId xmlns:a16="http://schemas.microsoft.com/office/drawing/2014/main" id="{DBAC8657-2495-0E72-6A27-A819E553CEF1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04;p82">
              <a:extLst>
                <a:ext uri="{FF2B5EF4-FFF2-40B4-BE49-F238E27FC236}">
                  <a16:creationId xmlns:a16="http://schemas.microsoft.com/office/drawing/2014/main" id="{FA2D86DB-EFD1-21EB-CBEE-68D36DC02380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05;p82">
              <a:extLst>
                <a:ext uri="{FF2B5EF4-FFF2-40B4-BE49-F238E27FC236}">
                  <a16:creationId xmlns:a16="http://schemas.microsoft.com/office/drawing/2014/main" id="{74D6A0F2-EE9A-C2D7-51AD-5B61815A9EE7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06;p82">
              <a:extLst>
                <a:ext uri="{FF2B5EF4-FFF2-40B4-BE49-F238E27FC236}">
                  <a16:creationId xmlns:a16="http://schemas.microsoft.com/office/drawing/2014/main" id="{DBB7908B-38F4-707C-A3CF-62B160FD8BFD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07;p82">
              <a:extLst>
                <a:ext uri="{FF2B5EF4-FFF2-40B4-BE49-F238E27FC236}">
                  <a16:creationId xmlns:a16="http://schemas.microsoft.com/office/drawing/2014/main" id="{27FB9686-0AED-7E09-352E-EB94DBCAF0F5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08;p82">
              <a:extLst>
                <a:ext uri="{FF2B5EF4-FFF2-40B4-BE49-F238E27FC236}">
                  <a16:creationId xmlns:a16="http://schemas.microsoft.com/office/drawing/2014/main" id="{59A036F4-A54F-DA9C-10E7-A6AE7F8A2093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309;p82">
              <a:extLst>
                <a:ext uri="{FF2B5EF4-FFF2-40B4-BE49-F238E27FC236}">
                  <a16:creationId xmlns:a16="http://schemas.microsoft.com/office/drawing/2014/main" id="{B2E78E98-3276-152C-FD1F-AB97CCB5545B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310;p82">
              <a:extLst>
                <a:ext uri="{FF2B5EF4-FFF2-40B4-BE49-F238E27FC236}">
                  <a16:creationId xmlns:a16="http://schemas.microsoft.com/office/drawing/2014/main" id="{710677A5-65AC-172E-892F-A9316CCB6472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311;p82">
              <a:extLst>
                <a:ext uri="{FF2B5EF4-FFF2-40B4-BE49-F238E27FC236}">
                  <a16:creationId xmlns:a16="http://schemas.microsoft.com/office/drawing/2014/main" id="{18AECAD0-1DD5-3F5E-D030-4DD8EA904BED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312;p82">
              <a:extLst>
                <a:ext uri="{FF2B5EF4-FFF2-40B4-BE49-F238E27FC236}">
                  <a16:creationId xmlns:a16="http://schemas.microsoft.com/office/drawing/2014/main" id="{96AE7CF4-C72E-E3EC-48BA-2A80DB8F4732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313;p82">
              <a:extLst>
                <a:ext uri="{FF2B5EF4-FFF2-40B4-BE49-F238E27FC236}">
                  <a16:creationId xmlns:a16="http://schemas.microsoft.com/office/drawing/2014/main" id="{24B0A0B4-F707-59E2-0B27-BBF07E7DA4D5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314;p82">
              <a:extLst>
                <a:ext uri="{FF2B5EF4-FFF2-40B4-BE49-F238E27FC236}">
                  <a16:creationId xmlns:a16="http://schemas.microsoft.com/office/drawing/2014/main" id="{AE58C1CD-95BA-2E79-E1F7-F97F2A2DE9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315;p82">
              <a:extLst>
                <a:ext uri="{FF2B5EF4-FFF2-40B4-BE49-F238E27FC236}">
                  <a16:creationId xmlns:a16="http://schemas.microsoft.com/office/drawing/2014/main" id="{922A017A-C2E1-7440-4062-14BE9E8D5F35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316;p82">
              <a:extLst>
                <a:ext uri="{FF2B5EF4-FFF2-40B4-BE49-F238E27FC236}">
                  <a16:creationId xmlns:a16="http://schemas.microsoft.com/office/drawing/2014/main" id="{591F3864-1E8C-0CB7-71DA-711801FDE54D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317;p82">
              <a:extLst>
                <a:ext uri="{FF2B5EF4-FFF2-40B4-BE49-F238E27FC236}">
                  <a16:creationId xmlns:a16="http://schemas.microsoft.com/office/drawing/2014/main" id="{AB9442A1-3A71-3142-D19E-E53CB38DFA30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18;p82">
              <a:extLst>
                <a:ext uri="{FF2B5EF4-FFF2-40B4-BE49-F238E27FC236}">
                  <a16:creationId xmlns:a16="http://schemas.microsoft.com/office/drawing/2014/main" id="{7751EFC2-3F24-2B14-A74D-71AFCC92EC79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319;p82">
              <a:extLst>
                <a:ext uri="{FF2B5EF4-FFF2-40B4-BE49-F238E27FC236}">
                  <a16:creationId xmlns:a16="http://schemas.microsoft.com/office/drawing/2014/main" id="{F93C9885-C5C9-A5B1-482B-3A5229A9EB70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2527;p82">
            <a:extLst>
              <a:ext uri="{FF2B5EF4-FFF2-40B4-BE49-F238E27FC236}">
                <a16:creationId xmlns:a16="http://schemas.microsoft.com/office/drawing/2014/main" id="{0179EB3E-25A5-E380-E896-A52410B6EC34}"/>
              </a:ext>
            </a:extLst>
          </p:cNvPr>
          <p:cNvGrpSpPr/>
          <p:nvPr/>
        </p:nvGrpSpPr>
        <p:grpSpPr>
          <a:xfrm>
            <a:off x="5605372" y="4483039"/>
            <a:ext cx="471858" cy="478363"/>
            <a:chOff x="2185372" y="1957799"/>
            <a:chExt cx="366664" cy="366981"/>
          </a:xfrm>
        </p:grpSpPr>
        <p:sp>
          <p:nvSpPr>
            <p:cNvPr id="51" name="Google Shape;12528;p82">
              <a:extLst>
                <a:ext uri="{FF2B5EF4-FFF2-40B4-BE49-F238E27FC236}">
                  <a16:creationId xmlns:a16="http://schemas.microsoft.com/office/drawing/2014/main" id="{DB6DD3A9-47ED-F472-95C7-0129870D63E6}"/>
                </a:ext>
              </a:extLst>
            </p:cNvPr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29;p82">
              <a:extLst>
                <a:ext uri="{FF2B5EF4-FFF2-40B4-BE49-F238E27FC236}">
                  <a16:creationId xmlns:a16="http://schemas.microsoft.com/office/drawing/2014/main" id="{F1E2CCEE-F8DB-8A6C-0265-27A2B9A3FE41}"/>
                </a:ext>
              </a:extLst>
            </p:cNvPr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30;p82">
              <a:extLst>
                <a:ext uri="{FF2B5EF4-FFF2-40B4-BE49-F238E27FC236}">
                  <a16:creationId xmlns:a16="http://schemas.microsoft.com/office/drawing/2014/main" id="{0766CE69-5559-F020-3639-7591FA34DC9A}"/>
                </a:ext>
              </a:extLst>
            </p:cNvPr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31;p82">
              <a:extLst>
                <a:ext uri="{FF2B5EF4-FFF2-40B4-BE49-F238E27FC236}">
                  <a16:creationId xmlns:a16="http://schemas.microsoft.com/office/drawing/2014/main" id="{74D0F026-4BB0-0E23-BF51-30543D13E6F1}"/>
                </a:ext>
              </a:extLst>
            </p:cNvPr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32;p82">
              <a:extLst>
                <a:ext uri="{FF2B5EF4-FFF2-40B4-BE49-F238E27FC236}">
                  <a16:creationId xmlns:a16="http://schemas.microsoft.com/office/drawing/2014/main" id="{6C4EA5AB-1615-D3D8-3851-BCB0AD28FE55}"/>
                </a:ext>
              </a:extLst>
            </p:cNvPr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33;p82">
              <a:extLst>
                <a:ext uri="{FF2B5EF4-FFF2-40B4-BE49-F238E27FC236}">
                  <a16:creationId xmlns:a16="http://schemas.microsoft.com/office/drawing/2014/main" id="{87817625-AF5B-D9FA-8B23-B3C51046617A}"/>
                </a:ext>
              </a:extLst>
            </p:cNvPr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34;p82">
              <a:extLst>
                <a:ext uri="{FF2B5EF4-FFF2-40B4-BE49-F238E27FC236}">
                  <a16:creationId xmlns:a16="http://schemas.microsoft.com/office/drawing/2014/main" id="{A800045F-0161-2AC4-4EF7-2E16E992974D}"/>
                </a:ext>
              </a:extLst>
            </p:cNvPr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35;p82">
              <a:extLst>
                <a:ext uri="{FF2B5EF4-FFF2-40B4-BE49-F238E27FC236}">
                  <a16:creationId xmlns:a16="http://schemas.microsoft.com/office/drawing/2014/main" id="{04E4E00B-E3E6-AB8E-268F-498051B464C0}"/>
                </a:ext>
              </a:extLst>
            </p:cNvPr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C1F7431-8959-061B-2FBD-1F928C47CE01}"/>
              </a:ext>
            </a:extLst>
          </p:cNvPr>
          <p:cNvSpPr/>
          <p:nvPr/>
        </p:nvSpPr>
        <p:spPr>
          <a:xfrm>
            <a:off x="1788136" y="3182678"/>
            <a:ext cx="5567727" cy="1738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65868" y="279344"/>
            <a:ext cx="3498456" cy="5925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 dirty="0">
                <a:latin typeface="Inertia" pitchFamily="50" charset="0"/>
              </a:rPr>
              <a:t>Flip Flops</a:t>
            </a:r>
            <a:endParaRPr sz="3600" dirty="0">
              <a:latin typeface="Inertia" pitchFamily="50" charset="0"/>
            </a:endParaRP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584BEDAD-A655-5E7B-5AC0-ACFC4DB0FD94}"/>
              </a:ext>
            </a:extLst>
          </p:cNvPr>
          <p:cNvCxnSpPr/>
          <p:nvPr/>
        </p:nvCxnSpPr>
        <p:spPr>
          <a:xfrm>
            <a:off x="239390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CC1969-6D9D-B127-3183-FC3373B391F4}"/>
              </a:ext>
            </a:extLst>
          </p:cNvPr>
          <p:cNvSpPr txBox="1"/>
          <p:nvPr/>
        </p:nvSpPr>
        <p:spPr>
          <a:xfrm>
            <a:off x="239390" y="1055075"/>
            <a:ext cx="83304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A flip-flop is a binary storage device having two stable states —HIGH or 1, and LOW or 0.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A flip-flop has the property of maintaining the same state until and unless an input signal tells it to switch its state.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Flip-flops are the fundamental building blocks of the digital system. In the sequential logical circuit, the flip-flop is the basic storage element.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</p:txBody>
      </p:sp>
      <p:pic>
        <p:nvPicPr>
          <p:cNvPr id="4108" name="Picture 12" descr="JK flip flop - Javatpoint">
            <a:extLst>
              <a:ext uri="{FF2B5EF4-FFF2-40B4-BE49-F238E27FC236}">
                <a16:creationId xmlns:a16="http://schemas.microsoft.com/office/drawing/2014/main" id="{36D5C880-E1FD-FBD7-AF8E-69A38DE50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507" y="3236799"/>
            <a:ext cx="2884593" cy="168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JK flip flop - Javatpoint">
            <a:extLst>
              <a:ext uri="{FF2B5EF4-FFF2-40B4-BE49-F238E27FC236}">
                <a16:creationId xmlns:a16="http://schemas.microsoft.com/office/drawing/2014/main" id="{328FE50B-4EDD-544A-6612-44BF5F75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74" y="3268058"/>
            <a:ext cx="2098708" cy="16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7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26545" y="316641"/>
            <a:ext cx="5258255" cy="542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 dirty="0">
                <a:latin typeface="Inertia" pitchFamily="50" charset="0"/>
              </a:rPr>
              <a:t>Counters</a:t>
            </a:r>
            <a:endParaRPr sz="3600" dirty="0">
              <a:latin typeface="Inertia" pitchFamily="50" charset="0"/>
            </a:endParaRP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584BEDAD-A655-5E7B-5AC0-ACFC4DB0FD94}"/>
              </a:ext>
            </a:extLst>
          </p:cNvPr>
          <p:cNvCxnSpPr/>
          <p:nvPr/>
        </p:nvCxnSpPr>
        <p:spPr>
          <a:xfrm>
            <a:off x="239390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CC1969-6D9D-B127-3183-FC3373B391F4}"/>
              </a:ext>
            </a:extLst>
          </p:cNvPr>
          <p:cNvSpPr txBox="1"/>
          <p:nvPr/>
        </p:nvSpPr>
        <p:spPr>
          <a:xfrm>
            <a:off x="126545" y="1278943"/>
            <a:ext cx="56086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A special type of sequential circuit used to count the pulse is known as a counter.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It is a collection of flip flops where the clock signal is applied.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The counter is one of the widest applications of the flip flop.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ontserrat ExtraLight" panose="00000300000000000000" pitchFamily="2" charset="0"/>
              </a:rPr>
              <a:t>Based on the clock pulse, the output of the counter contains a predefined state.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CDED2-9D32-0734-FA4E-C737CFFFB3E3}"/>
              </a:ext>
            </a:extLst>
          </p:cNvPr>
          <p:cNvSpPr/>
          <p:nvPr/>
        </p:nvSpPr>
        <p:spPr>
          <a:xfrm>
            <a:off x="6470905" y="1593161"/>
            <a:ext cx="2540807" cy="25163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mod-5 count sequence">
            <a:extLst>
              <a:ext uri="{FF2B5EF4-FFF2-40B4-BE49-F238E27FC236}">
                <a16:creationId xmlns:a16="http://schemas.microsoft.com/office/drawing/2014/main" id="{53A4A05A-2043-A3F6-2E20-3CC27715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906" y="1593161"/>
            <a:ext cx="2540807" cy="211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E4485-99C1-CA2D-347A-71E970023CCD}"/>
              </a:ext>
            </a:extLst>
          </p:cNvPr>
          <p:cNvSpPr txBox="1"/>
          <p:nvPr/>
        </p:nvSpPr>
        <p:spPr>
          <a:xfrm>
            <a:off x="6623694" y="3703985"/>
            <a:ext cx="228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Montserrat ExtraLight" panose="00000300000000000000" pitchFamily="2" charset="0"/>
              </a:rPr>
              <a:t>Mod-5 Count Sequence</a:t>
            </a:r>
          </a:p>
        </p:txBody>
      </p:sp>
    </p:spTree>
    <p:extLst>
      <p:ext uri="{BB962C8B-B14F-4D97-AF65-F5344CB8AC3E}">
        <p14:creationId xmlns:p14="http://schemas.microsoft.com/office/powerpoint/2010/main" val="370984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39390" y="172839"/>
            <a:ext cx="6200296" cy="8122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2800" dirty="0">
                <a:latin typeface="Inertia" pitchFamily="50" charset="0"/>
              </a:rPr>
              <a:t>Asynchronous Counters</a:t>
            </a:r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id="{584BEDAD-A655-5E7B-5AC0-ACFC4DB0FD94}"/>
              </a:ext>
            </a:extLst>
          </p:cNvPr>
          <p:cNvCxnSpPr/>
          <p:nvPr/>
        </p:nvCxnSpPr>
        <p:spPr>
          <a:xfrm>
            <a:off x="239390" y="279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CC1969-6D9D-B127-3183-FC3373B391F4}"/>
              </a:ext>
            </a:extLst>
          </p:cNvPr>
          <p:cNvSpPr txBox="1"/>
          <p:nvPr/>
        </p:nvSpPr>
        <p:spPr>
          <a:xfrm>
            <a:off x="239390" y="1200254"/>
            <a:ext cx="69269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The number of flip flops used in an asynchronous counter depends upon the number of states of the counter </a:t>
            </a:r>
            <a:b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</a:b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(ex: Mod 5, Mod 2 etc.). The number of output states of a counter is called “Modulus” or “MOD” of the counter.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The maximum number of states a counter can have is </a:t>
            </a:r>
            <a:r>
              <a:rPr lang="en-IN" sz="1600" i="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</a:rPr>
              <a:t>2</a:t>
            </a:r>
            <a:r>
              <a:rPr lang="en-IN" sz="1600" i="0" baseline="300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</a:rPr>
              <a:t>n</a:t>
            </a: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 ,   where n represents the number of flip flops used in the in the counter.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 ExtraLight" panose="00000300000000000000" pitchFamily="2" charset="0"/>
              </a:rPr>
              <a:t>For example, if we have 2 flip flops, the maximum number of outputs of the counter is 4 i.e. 2x2. So it is called a “MOD-4 counter” or “Modulus 4 counter”.</a:t>
            </a:r>
            <a:endParaRPr lang="en-IN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504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DE49-D22B-4E87-B1C4-8B1F798D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4" y="833719"/>
            <a:ext cx="7658754" cy="2991969"/>
          </a:xfrm>
        </p:spPr>
        <p:txBody>
          <a:bodyPr/>
          <a:lstStyle/>
          <a:p>
            <a:pPr algn="ctr"/>
            <a:r>
              <a:rPr lang="en-US" sz="6000" dirty="0">
                <a:latin typeface="OmegaCentauri" panose="02000603000000000000" pitchFamily="2" charset="0"/>
                <a:ea typeface="OmegaCentauri" panose="02000603000000000000" pitchFamily="2" charset="0"/>
              </a:rPr>
              <a:t>Circuit Designs and Implementation</a:t>
            </a:r>
            <a:endParaRPr lang="en-IN" sz="6000" dirty="0">
              <a:latin typeface="OmegaCentauri" panose="02000603000000000000" pitchFamily="2" charset="0"/>
              <a:ea typeface="OmegaCentauri" panose="02000603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2FBAC-2C60-4729-A40A-7B7A7E586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5287" y="4200798"/>
            <a:ext cx="5473426" cy="660313"/>
          </a:xfrm>
        </p:spPr>
        <p:txBody>
          <a:bodyPr/>
          <a:lstStyle/>
          <a:p>
            <a:pPr marL="0" indent="0">
              <a:buClr>
                <a:schemeClr val="accent1"/>
              </a:buClr>
              <a:buSzPts val="2400"/>
              <a:buNone/>
            </a:pPr>
            <a:r>
              <a:rPr lang="en-US" sz="3200" dirty="0">
                <a:solidFill>
                  <a:schemeClr val="bg1"/>
                </a:solidFill>
                <a:latin typeface="Inertia" pitchFamily="50" charset="0"/>
                <a:sym typeface="Montserrat ExtraBold"/>
              </a:rPr>
              <a:t>Krishnaraj Thadesar</a:t>
            </a:r>
            <a:endParaRPr lang="en-IN" sz="3200" dirty="0">
              <a:solidFill>
                <a:schemeClr val="bg1"/>
              </a:solidFill>
              <a:latin typeface="Inertia" pitchFamily="50" charset="0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4541602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1159</Words>
  <Application>Microsoft Office PowerPoint</Application>
  <PresentationFormat>On-screen Show (16:9)</PresentationFormat>
  <Paragraphs>153</Paragraphs>
  <Slides>25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Fenwick Outline</vt:lpstr>
      <vt:lpstr>Game Of Squids</vt:lpstr>
      <vt:lpstr>Montserrat ExtraLight</vt:lpstr>
      <vt:lpstr>OmegaCentauri</vt:lpstr>
      <vt:lpstr>Scribble Box</vt:lpstr>
      <vt:lpstr>Astrobia</vt:lpstr>
      <vt:lpstr>Montserrat Medium</vt:lpstr>
      <vt:lpstr>Inertia</vt:lpstr>
      <vt:lpstr>Montserrat</vt:lpstr>
      <vt:lpstr>Montserrat ExtraBold</vt:lpstr>
      <vt:lpstr>Circuitboard</vt:lpstr>
      <vt:lpstr>Calibri</vt:lpstr>
      <vt:lpstr>Arial</vt:lpstr>
      <vt:lpstr>Futuristic Background by Slidesgo</vt:lpstr>
      <vt:lpstr>Asynchronous Mod 5 Counter </vt:lpstr>
      <vt:lpstr>Group Members</vt:lpstr>
      <vt:lpstr>PowerPoint Presentation</vt:lpstr>
      <vt:lpstr>Introduction &amp; Insights</vt:lpstr>
      <vt:lpstr>Problem Statement</vt:lpstr>
      <vt:lpstr>Flip Flops</vt:lpstr>
      <vt:lpstr>Counters</vt:lpstr>
      <vt:lpstr>Asynchronous Counters</vt:lpstr>
      <vt:lpstr>Circuit Designs and Implementation</vt:lpstr>
      <vt:lpstr>Design Brief</vt:lpstr>
      <vt:lpstr>PowerPoint Presentation</vt:lpstr>
      <vt:lpstr>Component List of Circuit</vt:lpstr>
      <vt:lpstr>Schematic View</vt:lpstr>
      <vt:lpstr>Demonstration of the Circuit </vt:lpstr>
      <vt:lpstr>Advantages of Components and Circuit</vt:lpstr>
      <vt:lpstr>Asynchronous Counters</vt:lpstr>
      <vt:lpstr>Advantages of using Flip Flops</vt:lpstr>
      <vt:lpstr>Advantages of using an Asynchronous Counter</vt:lpstr>
      <vt:lpstr>LIMITATIONS OF COMPONENTS AND CIRCUIT</vt:lpstr>
      <vt:lpstr>Limitations</vt:lpstr>
      <vt:lpstr>Alternative Solutions to Our Problem</vt:lpstr>
      <vt:lpstr>Alternative Solutions</vt:lpstr>
      <vt:lpstr>Contribution Details</vt:lpstr>
      <vt:lpstr>Bibliography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Electronics &amp;  Computer Architecture</dc:title>
  <dc:creator>Pratyush Chowdhury</dc:creator>
  <cp:lastModifiedBy>Krishnaraj Thadesar</cp:lastModifiedBy>
  <cp:revision>27</cp:revision>
  <dcterms:modified xsi:type="dcterms:W3CDTF">2022-11-13T14:39:56Z</dcterms:modified>
</cp:coreProperties>
</file>